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Nunito SemiBold"/>
      <p:regular r:id="rId26"/>
      <p:bold r:id="rId27"/>
      <p:italic r:id="rId28"/>
      <p:boldItalic r:id="rId29"/>
    </p:embeddedFont>
    <p:embeddedFont>
      <p:font typeface="Nunito Sans ExtraLight"/>
      <p:regular r:id="rId30"/>
      <p:bold r:id="rId31"/>
      <p:italic r:id="rId32"/>
      <p:boldItalic r:id="rId33"/>
    </p:embeddedFont>
    <p:embeddedFont>
      <p:font typeface="Roboto"/>
      <p:regular r:id="rId34"/>
      <p:bold r:id="rId35"/>
      <p:italic r:id="rId36"/>
      <p:boldItalic r:id="rId37"/>
    </p:embeddedFont>
    <p:embeddedFont>
      <p:font typeface="Nunito"/>
      <p:regular r:id="rId38"/>
      <p:bold r:id="rId39"/>
      <p:italic r:id="rId40"/>
      <p:boldItalic r:id="rId41"/>
    </p:embeddedFont>
    <p:embeddedFont>
      <p:font typeface="Nunito Sans Black"/>
      <p:bold r:id="rId42"/>
      <p:boldItalic r:id="rId43"/>
    </p:embeddedFont>
    <p:embeddedFont>
      <p:font typeface="Nunito Light"/>
      <p:regular r:id="rId44"/>
      <p:bold r:id="rId45"/>
      <p:italic r:id="rId46"/>
      <p:boldItalic r:id="rId47"/>
    </p:embeddedFont>
    <p:embeddedFont>
      <p:font typeface="Nunito Sans"/>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NunitoSansBlack-bold.fntdata"/><Relationship Id="rId41" Type="http://schemas.openxmlformats.org/officeDocument/2006/relationships/font" Target="fonts/Nunito-boldItalic.fntdata"/><Relationship Id="rId44" Type="http://schemas.openxmlformats.org/officeDocument/2006/relationships/font" Target="fonts/NunitoLight-regular.fntdata"/><Relationship Id="rId43" Type="http://schemas.openxmlformats.org/officeDocument/2006/relationships/font" Target="fonts/NunitoSansBlack-boldItalic.fntdata"/><Relationship Id="rId46" Type="http://schemas.openxmlformats.org/officeDocument/2006/relationships/font" Target="fonts/NunitoLight-italic.fntdata"/><Relationship Id="rId45" Type="http://schemas.openxmlformats.org/officeDocument/2006/relationships/font" Target="fonts/Nuni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bold.fntdata"/><Relationship Id="rId47" Type="http://schemas.openxmlformats.org/officeDocument/2006/relationships/font" Target="fonts/NunitoLight-boldItalic.fntdata"/><Relationship Id="rId49" Type="http://schemas.openxmlformats.org/officeDocument/2006/relationships/font" Target="fonts/Nuni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ExtraLight-bold.fntdata"/><Relationship Id="rId30" Type="http://schemas.openxmlformats.org/officeDocument/2006/relationships/font" Target="fonts/NunitoSansExtraLight-regular.fntdata"/><Relationship Id="rId33" Type="http://schemas.openxmlformats.org/officeDocument/2006/relationships/font" Target="fonts/NunitoSansExtraLight-boldItalic.fntdata"/><Relationship Id="rId32" Type="http://schemas.openxmlformats.org/officeDocument/2006/relationships/font" Target="fonts/NunitoSansExtraLight-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NunitoSemiBold-regular.fntdata"/><Relationship Id="rId25" Type="http://schemas.openxmlformats.org/officeDocument/2006/relationships/slide" Target="slides/slide20.xml"/><Relationship Id="rId28" Type="http://schemas.openxmlformats.org/officeDocument/2006/relationships/font" Target="fonts/NunitoSemiBold-italic.fntdata"/><Relationship Id="rId27" Type="http://schemas.openxmlformats.org/officeDocument/2006/relationships/font" Target="fonts/NunitoSemiBold-bold.fntdata"/><Relationship Id="rId29" Type="http://schemas.openxmlformats.org/officeDocument/2006/relationships/font" Target="fonts/Nunito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cca00990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2cca00990a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cca00990a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2cca00990a_0_1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cca00990a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2cca00990a_0_1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cca00990a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2cca00990a_0_1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cca00990a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2cca00990a_0_14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cca0099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2cca00990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cca00990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2cca00990a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cca00990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2cca00990a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14.png"/><Relationship Id="rId11" Type="http://schemas.openxmlformats.org/officeDocument/2006/relationships/image" Target="../media/image18.png"/><Relationship Id="rId10" Type="http://schemas.openxmlformats.org/officeDocument/2006/relationships/image" Target="../media/image13.png"/><Relationship Id="rId12" Type="http://schemas.openxmlformats.org/officeDocument/2006/relationships/image" Target="../media/image9.png"/><Relationship Id="rId9"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image" Target="../media/image7.png"/><Relationship Id="rId11" Type="http://schemas.openxmlformats.org/officeDocument/2006/relationships/image" Target="../media/image35.png"/><Relationship Id="rId10" Type="http://schemas.openxmlformats.org/officeDocument/2006/relationships/image" Target="../media/image38.png"/><Relationship Id="rId12" Type="http://schemas.openxmlformats.org/officeDocument/2006/relationships/image" Target="../media/image33.png"/><Relationship Id="rId9" Type="http://schemas.openxmlformats.org/officeDocument/2006/relationships/image" Target="../media/image3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jp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3.png"/><Relationship Id="rId7"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3.png"/><Relationship Id="rId7"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3.png"/><Relationship Id="rId7"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3.png"/><Relationship Id="rId7"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hyperlink" Target="https://www.tutorialspoint.com/cryptography/data_encrypton%20_standard.htm" TargetMode="External"/><Relationship Id="rId9" Type="http://schemas.openxmlformats.org/officeDocument/2006/relationships/image" Target="../media/image10.png"/><Relationship Id="rId5" Type="http://schemas.openxmlformats.org/officeDocument/2006/relationships/hyperlink" Target="https://www.simplelearn.com/what-is-des-article" TargetMode="External"/><Relationship Id="rId6" Type="http://schemas.openxmlformats.org/officeDocument/2006/relationships/hyperlink" Target="https://pycryptodome.readthedocs.io/en/latest/src/cipher/des3.html" TargetMode="External"/><Relationship Id="rId7" Type="http://schemas.openxmlformats.org/officeDocument/2006/relationships/hyperlink" Target="https://www.hypr.com/data-encryption-standard-des/" TargetMode="External"/><Relationship Id="rId8" Type="http://schemas.openxmlformats.org/officeDocument/2006/relationships/hyperlink" Target="https://www.geeksforgeeks.org/data-encryption-standard-des-se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7.jp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jpg"/><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10.png"/><Relationship Id="rId11" Type="http://schemas.openxmlformats.org/officeDocument/2006/relationships/image" Target="../media/image25.png"/><Relationship Id="rId10"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7.jpg"/><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pic>
        <p:nvPicPr>
          <p:cNvPr id="85" name="Google Shape;85;p13"/>
          <p:cNvPicPr preferRelativeResize="0"/>
          <p:nvPr/>
        </p:nvPicPr>
        <p:blipFill rotWithShape="1">
          <a:blip r:embed="rId4">
            <a:alphaModFix/>
          </a:blip>
          <a:srcRect b="0" l="0" r="0" t="0"/>
          <a:stretch/>
        </p:blipFill>
        <p:spPr>
          <a:xfrm>
            <a:off x="1332496" y="-4930016"/>
            <a:ext cx="16230600" cy="7567517"/>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946581" y="7653357"/>
            <a:ext cx="16230600" cy="7567517"/>
          </a:xfrm>
          <a:prstGeom prst="rect">
            <a:avLst/>
          </a:prstGeom>
          <a:noFill/>
          <a:ln>
            <a:noFill/>
          </a:ln>
        </p:spPr>
      </p:pic>
      <p:pic>
        <p:nvPicPr>
          <p:cNvPr id="87" name="Google Shape;87;p13"/>
          <p:cNvPicPr preferRelativeResize="0"/>
          <p:nvPr/>
        </p:nvPicPr>
        <p:blipFill rotWithShape="1">
          <a:blip r:embed="rId5">
            <a:alphaModFix/>
          </a:blip>
          <a:srcRect b="0" l="0" r="0" t="0"/>
          <a:stretch/>
        </p:blipFill>
        <p:spPr>
          <a:xfrm>
            <a:off x="12473352" y="-3086100"/>
            <a:ext cx="8778240" cy="8229600"/>
          </a:xfrm>
          <a:prstGeom prst="rect">
            <a:avLst/>
          </a:prstGeom>
          <a:noFill/>
          <a:ln>
            <a:noFill/>
          </a:ln>
        </p:spPr>
      </p:pic>
      <p:pic>
        <p:nvPicPr>
          <p:cNvPr id="88" name="Google Shape;88;p13"/>
          <p:cNvPicPr preferRelativeResize="0"/>
          <p:nvPr/>
        </p:nvPicPr>
        <p:blipFill rotWithShape="1">
          <a:blip r:embed="rId6">
            <a:alphaModFix/>
          </a:blip>
          <a:srcRect b="0" l="0" r="0" t="0"/>
          <a:stretch/>
        </p:blipFill>
        <p:spPr>
          <a:xfrm rot="-8488100">
            <a:off x="13573567" y="2416368"/>
            <a:ext cx="3657600" cy="1669196"/>
          </a:xfrm>
          <a:prstGeom prst="rect">
            <a:avLst/>
          </a:prstGeom>
          <a:noFill/>
          <a:ln>
            <a:noFill/>
          </a:ln>
        </p:spPr>
      </p:pic>
      <p:pic>
        <p:nvPicPr>
          <p:cNvPr id="89" name="Google Shape;89;p13"/>
          <p:cNvPicPr preferRelativeResize="0"/>
          <p:nvPr/>
        </p:nvPicPr>
        <p:blipFill rotWithShape="1">
          <a:blip r:embed="rId7">
            <a:alphaModFix/>
          </a:blip>
          <a:srcRect b="0" l="0" r="0" t="0"/>
          <a:stretch/>
        </p:blipFill>
        <p:spPr>
          <a:xfrm>
            <a:off x="14666521" y="3612422"/>
            <a:ext cx="4391900" cy="5019315"/>
          </a:xfrm>
          <a:prstGeom prst="rect">
            <a:avLst/>
          </a:prstGeom>
          <a:noFill/>
          <a:ln>
            <a:noFill/>
          </a:ln>
        </p:spPr>
      </p:pic>
      <p:pic>
        <p:nvPicPr>
          <p:cNvPr id="90" name="Google Shape;90;p13"/>
          <p:cNvPicPr preferRelativeResize="0"/>
          <p:nvPr/>
        </p:nvPicPr>
        <p:blipFill rotWithShape="1">
          <a:blip r:embed="rId8">
            <a:alphaModFix/>
          </a:blip>
          <a:srcRect b="0" l="0" r="0" t="0"/>
          <a:stretch/>
        </p:blipFill>
        <p:spPr>
          <a:xfrm>
            <a:off x="9716997" y="6433147"/>
            <a:ext cx="9500260" cy="8229600"/>
          </a:xfrm>
          <a:prstGeom prst="rect">
            <a:avLst/>
          </a:prstGeom>
          <a:noFill/>
          <a:ln>
            <a:noFill/>
          </a:ln>
        </p:spPr>
      </p:pic>
      <p:pic>
        <p:nvPicPr>
          <p:cNvPr id="91" name="Google Shape;91;p13"/>
          <p:cNvPicPr preferRelativeResize="0"/>
          <p:nvPr/>
        </p:nvPicPr>
        <p:blipFill rotWithShape="1">
          <a:blip r:embed="rId9">
            <a:alphaModFix/>
          </a:blip>
          <a:srcRect b="0" l="0" r="0" t="0"/>
          <a:stretch/>
        </p:blipFill>
        <p:spPr>
          <a:xfrm rot="-9820704">
            <a:off x="-2189859" y="1570355"/>
            <a:ext cx="7252335" cy="8229600"/>
          </a:xfrm>
          <a:prstGeom prst="rect">
            <a:avLst/>
          </a:prstGeom>
          <a:noFill/>
          <a:ln>
            <a:noFill/>
          </a:ln>
        </p:spPr>
      </p:pic>
      <p:pic>
        <p:nvPicPr>
          <p:cNvPr id="92" name="Google Shape;92;p13"/>
          <p:cNvPicPr preferRelativeResize="0"/>
          <p:nvPr/>
        </p:nvPicPr>
        <p:blipFill rotWithShape="1">
          <a:blip r:embed="rId10">
            <a:alphaModFix/>
          </a:blip>
          <a:srcRect b="0" l="0" r="0" t="0"/>
          <a:stretch/>
        </p:blipFill>
        <p:spPr>
          <a:xfrm rot="2218059">
            <a:off x="2666986" y="7330193"/>
            <a:ext cx="1470957" cy="2140281"/>
          </a:xfrm>
          <a:prstGeom prst="rect">
            <a:avLst/>
          </a:prstGeom>
          <a:noFill/>
          <a:ln>
            <a:noFill/>
          </a:ln>
        </p:spPr>
      </p:pic>
      <p:pic>
        <p:nvPicPr>
          <p:cNvPr id="93" name="Google Shape;93;p13"/>
          <p:cNvPicPr preferRelativeResize="0"/>
          <p:nvPr/>
        </p:nvPicPr>
        <p:blipFill rotWithShape="1">
          <a:blip r:embed="rId7">
            <a:alphaModFix/>
          </a:blip>
          <a:srcRect b="0" l="0" r="0" t="0"/>
          <a:stretch/>
        </p:blipFill>
        <p:spPr>
          <a:xfrm>
            <a:off x="-1282929" y="5633868"/>
            <a:ext cx="4391900" cy="5019315"/>
          </a:xfrm>
          <a:prstGeom prst="rect">
            <a:avLst/>
          </a:prstGeom>
          <a:noFill/>
          <a:ln>
            <a:noFill/>
          </a:ln>
        </p:spPr>
      </p:pic>
      <p:pic>
        <p:nvPicPr>
          <p:cNvPr id="94" name="Google Shape;94;p13"/>
          <p:cNvPicPr preferRelativeResize="0"/>
          <p:nvPr/>
        </p:nvPicPr>
        <p:blipFill rotWithShape="1">
          <a:blip r:embed="rId11">
            <a:alphaModFix/>
          </a:blip>
          <a:srcRect b="0" l="0" r="0" t="0"/>
          <a:stretch/>
        </p:blipFill>
        <p:spPr>
          <a:xfrm>
            <a:off x="-880586" y="-3298133"/>
            <a:ext cx="5878047" cy="8872524"/>
          </a:xfrm>
          <a:prstGeom prst="rect">
            <a:avLst/>
          </a:prstGeom>
          <a:noFill/>
          <a:ln>
            <a:noFill/>
          </a:ln>
        </p:spPr>
      </p:pic>
      <p:pic>
        <p:nvPicPr>
          <p:cNvPr id="95" name="Google Shape;95;p13"/>
          <p:cNvPicPr preferRelativeResize="0"/>
          <p:nvPr/>
        </p:nvPicPr>
        <p:blipFill rotWithShape="1">
          <a:blip r:embed="rId12">
            <a:alphaModFix/>
          </a:blip>
          <a:srcRect b="0" l="0" r="0" t="0"/>
          <a:stretch/>
        </p:blipFill>
        <p:spPr>
          <a:xfrm>
            <a:off x="1108872" y="-286095"/>
            <a:ext cx="718220" cy="4114800"/>
          </a:xfrm>
          <a:prstGeom prst="rect">
            <a:avLst/>
          </a:prstGeom>
          <a:noFill/>
          <a:ln>
            <a:noFill/>
          </a:ln>
        </p:spPr>
      </p:pic>
      <p:grpSp>
        <p:nvGrpSpPr>
          <p:cNvPr id="96" name="Google Shape;96;p13"/>
          <p:cNvGrpSpPr/>
          <p:nvPr/>
        </p:nvGrpSpPr>
        <p:grpSpPr>
          <a:xfrm>
            <a:off x="3651873" y="2637500"/>
            <a:ext cx="10064477" cy="5313075"/>
            <a:chOff x="-1226201" y="-609601"/>
            <a:chExt cx="13419303" cy="7084100"/>
          </a:xfrm>
        </p:grpSpPr>
        <p:sp>
          <p:nvSpPr>
            <p:cNvPr id="97" name="Google Shape;97;p13"/>
            <p:cNvSpPr txBox="1"/>
            <p:nvPr/>
          </p:nvSpPr>
          <p:spPr>
            <a:xfrm>
              <a:off x="-1226199" y="-609601"/>
              <a:ext cx="13419300" cy="6292500"/>
            </a:xfrm>
            <a:prstGeom prst="rect">
              <a:avLst/>
            </a:prstGeom>
            <a:noFill/>
            <a:ln>
              <a:noFill/>
            </a:ln>
          </p:spPr>
          <p:txBody>
            <a:bodyPr anchorCtr="0" anchor="t" bIns="0" lIns="0" spcFirstLastPara="1" rIns="0" wrap="square" tIns="0">
              <a:spAutoFit/>
            </a:bodyPr>
            <a:lstStyle/>
            <a:p>
              <a:pPr indent="0" lvl="0" marL="0" marR="0" rtl="0" algn="ctr">
                <a:lnSpc>
                  <a:spcPct val="119005"/>
                </a:lnSpc>
                <a:spcBef>
                  <a:spcPts val="0"/>
                </a:spcBef>
                <a:spcAft>
                  <a:spcPts val="0"/>
                </a:spcAft>
                <a:buNone/>
              </a:pPr>
              <a:r>
                <a:rPr lang="en-US" sz="9071">
                  <a:solidFill>
                    <a:srgbClr val="171616"/>
                  </a:solidFill>
                  <a:latin typeface="Nunito Sans ExtraLight"/>
                  <a:ea typeface="Nunito Sans ExtraLight"/>
                  <a:cs typeface="Nunito Sans ExtraLight"/>
                  <a:sym typeface="Nunito Sans ExtraLight"/>
                </a:rPr>
                <a:t>IMAGE ENCRYPTION AND DECRYPTION</a:t>
              </a:r>
              <a:endParaRPr/>
            </a:p>
          </p:txBody>
        </p:sp>
        <p:sp>
          <p:nvSpPr>
            <p:cNvPr id="98" name="Google Shape;98;p13"/>
            <p:cNvSpPr txBox="1"/>
            <p:nvPr/>
          </p:nvSpPr>
          <p:spPr>
            <a:xfrm>
              <a:off x="-1226201" y="6040099"/>
              <a:ext cx="13419300" cy="4344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lang="en-US" sz="2116">
                  <a:solidFill>
                    <a:srgbClr val="171616"/>
                  </a:solidFill>
                  <a:latin typeface="Nunito Sans Black"/>
                  <a:ea typeface="Nunito Sans Black"/>
                  <a:cs typeface="Nunito Sans Black"/>
                  <a:sym typeface="Nunito Sans Black"/>
                </a:rPr>
                <a:t>USING TDES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2"/>
          <p:cNvPicPr preferRelativeResize="0"/>
          <p:nvPr/>
        </p:nvPicPr>
        <p:blipFill rotWithShape="1">
          <a:blip r:embed="rId3">
            <a:alphaModFix/>
          </a:blip>
          <a:srcRect b="0" l="2111" r="2110" t="0"/>
          <a:stretch/>
        </p:blipFill>
        <p:spPr>
          <a:xfrm>
            <a:off x="0" y="0"/>
            <a:ext cx="18288003" cy="10286999"/>
          </a:xfrm>
          <a:prstGeom prst="rect">
            <a:avLst/>
          </a:prstGeom>
          <a:noFill/>
          <a:ln>
            <a:noFill/>
          </a:ln>
        </p:spPr>
      </p:pic>
      <p:pic>
        <p:nvPicPr>
          <p:cNvPr id="236" name="Google Shape;236;p22"/>
          <p:cNvPicPr preferRelativeResize="0"/>
          <p:nvPr/>
        </p:nvPicPr>
        <p:blipFill rotWithShape="1">
          <a:blip r:embed="rId4">
            <a:alphaModFix/>
          </a:blip>
          <a:srcRect b="0" l="0" r="0" t="0"/>
          <a:stretch/>
        </p:blipFill>
        <p:spPr>
          <a:xfrm>
            <a:off x="10174534" y="1638653"/>
            <a:ext cx="16230600" cy="7567517"/>
          </a:xfrm>
          <a:prstGeom prst="rect">
            <a:avLst/>
          </a:prstGeom>
          <a:noFill/>
          <a:ln>
            <a:noFill/>
          </a:ln>
        </p:spPr>
      </p:pic>
      <p:pic>
        <p:nvPicPr>
          <p:cNvPr id="237" name="Google Shape;237;p22"/>
          <p:cNvPicPr preferRelativeResize="0"/>
          <p:nvPr/>
        </p:nvPicPr>
        <p:blipFill rotWithShape="1">
          <a:blip r:embed="rId4">
            <a:alphaModFix/>
          </a:blip>
          <a:srcRect b="0" l="0" r="0" t="0"/>
          <a:stretch/>
        </p:blipFill>
        <p:spPr>
          <a:xfrm>
            <a:off x="-10268213" y="1767253"/>
            <a:ext cx="16230600" cy="7567517"/>
          </a:xfrm>
          <a:prstGeom prst="rect">
            <a:avLst/>
          </a:prstGeom>
          <a:noFill/>
          <a:ln>
            <a:noFill/>
          </a:ln>
        </p:spPr>
      </p:pic>
      <p:sp>
        <p:nvSpPr>
          <p:cNvPr id="238" name="Google Shape;238;p22"/>
          <p:cNvSpPr txBox="1"/>
          <p:nvPr/>
        </p:nvSpPr>
        <p:spPr>
          <a:xfrm>
            <a:off x="12421550" y="3831900"/>
            <a:ext cx="5478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Nunito SemiBold"/>
                <a:ea typeface="Nunito SemiBold"/>
                <a:cs typeface="Nunito SemiBold"/>
                <a:sym typeface="Nunito SemiBold"/>
              </a:rPr>
              <a:t>TRIPLE DES STRUCTURE </a:t>
            </a:r>
            <a:endParaRPr sz="6000">
              <a:latin typeface="Nunito SemiBold"/>
              <a:ea typeface="Nunito SemiBold"/>
              <a:cs typeface="Nunito SemiBold"/>
              <a:sym typeface="Nunito SemiBold"/>
            </a:endParaRPr>
          </a:p>
        </p:txBody>
      </p:sp>
      <p:pic>
        <p:nvPicPr>
          <p:cNvPr id="239" name="Google Shape;239;p22"/>
          <p:cNvPicPr preferRelativeResize="0"/>
          <p:nvPr/>
        </p:nvPicPr>
        <p:blipFill>
          <a:blip r:embed="rId5">
            <a:alphaModFix/>
          </a:blip>
          <a:stretch>
            <a:fillRect/>
          </a:stretch>
        </p:blipFill>
        <p:spPr>
          <a:xfrm>
            <a:off x="1543050" y="1285875"/>
            <a:ext cx="9464050" cy="768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3"/>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245" name="Google Shape;245;p23"/>
          <p:cNvPicPr preferRelativeResize="0"/>
          <p:nvPr/>
        </p:nvPicPr>
        <p:blipFill rotWithShape="1">
          <a:blip r:embed="rId4">
            <a:alphaModFix/>
          </a:blip>
          <a:srcRect b="0" l="0" r="0" t="0"/>
          <a:stretch/>
        </p:blipFill>
        <p:spPr>
          <a:xfrm rot="5480170">
            <a:off x="9957341" y="1526078"/>
            <a:ext cx="16230600" cy="7567517"/>
          </a:xfrm>
          <a:prstGeom prst="rect">
            <a:avLst/>
          </a:prstGeom>
          <a:noFill/>
          <a:ln>
            <a:noFill/>
          </a:ln>
        </p:spPr>
      </p:pic>
      <p:pic>
        <p:nvPicPr>
          <p:cNvPr id="246" name="Google Shape;246;p23"/>
          <p:cNvPicPr preferRelativeResize="0"/>
          <p:nvPr/>
        </p:nvPicPr>
        <p:blipFill rotWithShape="1">
          <a:blip r:embed="rId5">
            <a:alphaModFix/>
          </a:blip>
          <a:srcRect b="0" l="0" r="0" t="0"/>
          <a:stretch/>
        </p:blipFill>
        <p:spPr>
          <a:xfrm rot="-7176145">
            <a:off x="919917" y="8320744"/>
            <a:ext cx="1470957" cy="2140281"/>
          </a:xfrm>
          <a:prstGeom prst="rect">
            <a:avLst/>
          </a:prstGeom>
          <a:noFill/>
          <a:ln>
            <a:noFill/>
          </a:ln>
        </p:spPr>
      </p:pic>
      <p:pic>
        <p:nvPicPr>
          <p:cNvPr id="247" name="Google Shape;247;p23"/>
          <p:cNvPicPr preferRelativeResize="0"/>
          <p:nvPr/>
        </p:nvPicPr>
        <p:blipFill rotWithShape="1">
          <a:blip r:embed="rId4">
            <a:alphaModFix/>
          </a:blip>
          <a:srcRect b="0" l="0" r="0" t="0"/>
          <a:stretch/>
        </p:blipFill>
        <p:spPr>
          <a:xfrm rot="5480170">
            <a:off x="-10189334" y="1526078"/>
            <a:ext cx="16230600" cy="7567517"/>
          </a:xfrm>
          <a:prstGeom prst="rect">
            <a:avLst/>
          </a:prstGeom>
          <a:noFill/>
          <a:ln>
            <a:noFill/>
          </a:ln>
        </p:spPr>
      </p:pic>
      <p:pic>
        <p:nvPicPr>
          <p:cNvPr id="248" name="Google Shape;248;p23"/>
          <p:cNvPicPr preferRelativeResize="0"/>
          <p:nvPr/>
        </p:nvPicPr>
        <p:blipFill rotWithShape="1">
          <a:blip r:embed="rId6">
            <a:alphaModFix/>
          </a:blip>
          <a:srcRect b="0" l="0" r="0" t="0"/>
          <a:stretch/>
        </p:blipFill>
        <p:spPr>
          <a:xfrm rot="-8488100">
            <a:off x="5926988" y="191894"/>
            <a:ext cx="3657600" cy="1669196"/>
          </a:xfrm>
          <a:prstGeom prst="rect">
            <a:avLst/>
          </a:prstGeom>
          <a:noFill/>
          <a:ln>
            <a:noFill/>
          </a:ln>
        </p:spPr>
      </p:pic>
      <p:grpSp>
        <p:nvGrpSpPr>
          <p:cNvPr id="249" name="Google Shape;249;p23"/>
          <p:cNvGrpSpPr/>
          <p:nvPr/>
        </p:nvGrpSpPr>
        <p:grpSpPr>
          <a:xfrm>
            <a:off x="848675" y="2108822"/>
            <a:ext cx="12498669" cy="7164904"/>
            <a:chOff x="0" y="-2198269"/>
            <a:chExt cx="9035400" cy="6623131"/>
          </a:xfrm>
        </p:grpSpPr>
        <p:sp>
          <p:nvSpPr>
            <p:cNvPr id="250" name="Google Shape;250;p23"/>
            <p:cNvSpPr txBox="1"/>
            <p:nvPr/>
          </p:nvSpPr>
          <p:spPr>
            <a:xfrm>
              <a:off x="477445" y="-2198269"/>
              <a:ext cx="7123200" cy="853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TRIPLE DES ALGORITHM</a:t>
              </a:r>
              <a:endParaRPr/>
            </a:p>
          </p:txBody>
        </p:sp>
        <p:sp>
          <p:nvSpPr>
            <p:cNvPr id="251" name="Google Shape;251;p23"/>
            <p:cNvSpPr txBox="1"/>
            <p:nvPr/>
          </p:nvSpPr>
          <p:spPr>
            <a:xfrm>
              <a:off x="0" y="-629238"/>
              <a:ext cx="9035400" cy="5054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400">
                  <a:latin typeface="Nunito Light"/>
                  <a:ea typeface="Nunito Light"/>
                  <a:cs typeface="Nunito Light"/>
                  <a:sym typeface="Nunito Light"/>
                </a:rPr>
                <a:t>TDES has a fixed data block size of 8 bytes. It consists of the cascade of 3 single DES ciphers (EDE: Encryption - Decryption - Encryption), where each stage uses an </a:t>
              </a:r>
              <a:r>
                <a:rPr lang="en-US" sz="2400">
                  <a:latin typeface="Nunito Light"/>
                  <a:ea typeface="Nunito Light"/>
                  <a:cs typeface="Nunito Light"/>
                  <a:sym typeface="Nunito Light"/>
                </a:rPr>
                <a:t>independent</a:t>
              </a:r>
              <a:r>
                <a:rPr lang="en-US" sz="2400">
                  <a:latin typeface="Nunito Light"/>
                  <a:ea typeface="Nunito Light"/>
                  <a:cs typeface="Nunito Light"/>
                  <a:sym typeface="Nunito Light"/>
                </a:rPr>
                <a:t> DES sub-key.</a:t>
              </a:r>
              <a:endParaRPr sz="2400">
                <a:latin typeface="Nunito Light"/>
                <a:ea typeface="Nunito Light"/>
                <a:cs typeface="Nunito Light"/>
                <a:sym typeface="Nunito Light"/>
              </a:endParaRPr>
            </a:p>
            <a:p>
              <a:pPr indent="0" lvl="0" marL="0" marR="0" rtl="0" algn="just">
                <a:lnSpc>
                  <a:spcPct val="115000"/>
                </a:lnSpc>
                <a:spcBef>
                  <a:spcPts val="0"/>
                </a:spcBef>
                <a:spcAft>
                  <a:spcPts val="0"/>
                </a:spcAft>
                <a:buNone/>
              </a:pPr>
              <a:r>
                <a:t/>
              </a:r>
              <a:endParaRPr sz="2400">
                <a:latin typeface="Nunito Light"/>
                <a:ea typeface="Nunito Light"/>
                <a:cs typeface="Nunito Light"/>
                <a:sym typeface="Nunito Light"/>
              </a:endParaRPr>
            </a:p>
            <a:p>
              <a:pPr indent="0" lvl="0" marL="0" marR="0" rtl="0" algn="just">
                <a:lnSpc>
                  <a:spcPct val="115000"/>
                </a:lnSpc>
                <a:spcBef>
                  <a:spcPts val="0"/>
                </a:spcBef>
                <a:spcAft>
                  <a:spcPts val="0"/>
                </a:spcAft>
                <a:buNone/>
              </a:pPr>
              <a:r>
                <a:rPr lang="en-US" sz="2400">
                  <a:latin typeface="Nunito Light"/>
                  <a:ea typeface="Nunito Light"/>
                  <a:cs typeface="Nunito Light"/>
                  <a:sym typeface="Nunito Light"/>
                </a:rPr>
                <a:t>      The standard defines 2 Keying Options:</a:t>
              </a:r>
              <a:endParaRPr sz="2400">
                <a:latin typeface="Nunito Light"/>
                <a:ea typeface="Nunito Light"/>
                <a:cs typeface="Nunito Light"/>
                <a:sym typeface="Nunito Light"/>
              </a:endParaRPr>
            </a:p>
            <a:p>
              <a:pPr indent="0" lvl="0" marL="0" marR="0" rtl="0" algn="just">
                <a:lnSpc>
                  <a:spcPct val="115000"/>
                </a:lnSpc>
                <a:spcBef>
                  <a:spcPts val="0"/>
                </a:spcBef>
                <a:spcAft>
                  <a:spcPts val="0"/>
                </a:spcAft>
                <a:buNone/>
              </a:pPr>
              <a:r>
                <a:t/>
              </a:r>
              <a:endParaRPr sz="2400">
                <a:latin typeface="Nunito Light"/>
                <a:ea typeface="Nunito Light"/>
                <a:cs typeface="Nunito Light"/>
                <a:sym typeface="Nunito Light"/>
              </a:endParaRPr>
            </a:p>
            <a:p>
              <a:pPr indent="-381000" lvl="0" marL="457200" marR="0" rtl="0" algn="just">
                <a:lnSpc>
                  <a:spcPct val="115000"/>
                </a:lnSpc>
                <a:spcBef>
                  <a:spcPts val="0"/>
                </a:spcBef>
                <a:spcAft>
                  <a:spcPts val="0"/>
                </a:spcAft>
                <a:buSzPts val="2400"/>
                <a:buFont typeface="Nunito Light"/>
                <a:buChar char="➢"/>
              </a:pPr>
              <a:r>
                <a:rPr lang="en-US" sz="2400">
                  <a:latin typeface="Nunito Light"/>
                  <a:ea typeface="Nunito Light"/>
                  <a:cs typeface="Nunito Light"/>
                  <a:sym typeface="Nunito Light"/>
                </a:rPr>
                <a:t>Option 1 : All sub-keys take different values (parity bits ignored). The TDES key is therefore24 bytes long (concatenation of K1,K2 and K3), to achieve 112 bits of effective security.</a:t>
              </a:r>
              <a:endParaRPr sz="2400">
                <a:latin typeface="Nunito Light"/>
                <a:ea typeface="Nunito Light"/>
                <a:cs typeface="Nunito Light"/>
                <a:sym typeface="Nunito Light"/>
              </a:endParaRPr>
            </a:p>
            <a:p>
              <a:pPr indent="-381000" lvl="0" marL="457200" marR="0" rtl="0" algn="just">
                <a:lnSpc>
                  <a:spcPct val="115000"/>
                </a:lnSpc>
                <a:spcBef>
                  <a:spcPts val="0"/>
                </a:spcBef>
                <a:spcAft>
                  <a:spcPts val="0"/>
                </a:spcAft>
                <a:buSzPts val="2400"/>
                <a:buFont typeface="Nunito Light"/>
                <a:buChar char="➢"/>
              </a:pPr>
              <a:r>
                <a:rPr lang="en-US" sz="2400">
                  <a:latin typeface="Nunito Light"/>
                  <a:ea typeface="Nunito Light"/>
                  <a:cs typeface="Nunito Light"/>
                  <a:sym typeface="Nunito Light"/>
                </a:rPr>
                <a:t>Option 2 : K1 matches K3 but K2 is different (parity bits ignored). The TDES key is 16 bytes long (concatenation of K1 and K2), to achieve 90 bits of effective security. In this mode, the cipher is also termed 2TDES.</a:t>
              </a:r>
              <a:endParaRPr sz="2400">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2400">
                <a:latin typeface="Nunito Light"/>
                <a:ea typeface="Nunito Light"/>
                <a:cs typeface="Nunito Light"/>
                <a:sym typeface="Nunito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4"/>
          <p:cNvPicPr preferRelativeResize="0"/>
          <p:nvPr/>
        </p:nvPicPr>
        <p:blipFill rotWithShape="1">
          <a:blip r:embed="rId3">
            <a:alphaModFix/>
          </a:blip>
          <a:srcRect b="0" l="2111" r="2110" t="0"/>
          <a:stretch/>
        </p:blipFill>
        <p:spPr>
          <a:xfrm>
            <a:off x="308600" y="-334325"/>
            <a:ext cx="18288003" cy="10286999"/>
          </a:xfrm>
          <a:prstGeom prst="rect">
            <a:avLst/>
          </a:prstGeom>
          <a:noFill/>
          <a:ln>
            <a:noFill/>
          </a:ln>
        </p:spPr>
      </p:pic>
      <p:grpSp>
        <p:nvGrpSpPr>
          <p:cNvPr id="257" name="Google Shape;257;p24"/>
          <p:cNvGrpSpPr/>
          <p:nvPr/>
        </p:nvGrpSpPr>
        <p:grpSpPr>
          <a:xfrm>
            <a:off x="1028700" y="3635749"/>
            <a:ext cx="5562675" cy="2597251"/>
            <a:chOff x="0" y="-777307"/>
            <a:chExt cx="7416900" cy="3463001"/>
          </a:xfrm>
        </p:grpSpPr>
        <p:sp>
          <p:nvSpPr>
            <p:cNvPr id="258" name="Google Shape;258;p24"/>
            <p:cNvSpPr txBox="1"/>
            <p:nvPr/>
          </p:nvSpPr>
          <p:spPr>
            <a:xfrm>
              <a:off x="0" y="-777307"/>
              <a:ext cx="7416900" cy="2874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259" name="Google Shape;259;p24"/>
            <p:cNvSpPr txBox="1"/>
            <p:nvPr/>
          </p:nvSpPr>
          <p:spPr>
            <a:xfrm>
              <a:off x="1422400" y="-269305"/>
              <a:ext cx="4852800" cy="29550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latin typeface="Nunito Light"/>
                  <a:ea typeface="Nunito Light"/>
                  <a:cs typeface="Nunito Light"/>
                  <a:sym typeface="Nunito Light"/>
                </a:rPr>
                <a:t>FLOW </a:t>
              </a:r>
              <a:endParaRPr sz="5999">
                <a:latin typeface="Nunito Light"/>
                <a:ea typeface="Nunito Light"/>
                <a:cs typeface="Nunito Light"/>
                <a:sym typeface="Nunito Light"/>
              </a:endParaRPr>
            </a:p>
            <a:p>
              <a:pPr indent="0" lvl="0" marL="0" marR="0" rtl="0" algn="just">
                <a:lnSpc>
                  <a:spcPct val="140006"/>
                </a:lnSpc>
                <a:spcBef>
                  <a:spcPts val="0"/>
                </a:spcBef>
                <a:spcAft>
                  <a:spcPts val="0"/>
                </a:spcAft>
                <a:buNone/>
              </a:pPr>
              <a:r>
                <a:rPr lang="en-US" sz="5999">
                  <a:latin typeface="Nunito Light"/>
                  <a:ea typeface="Nunito Light"/>
                  <a:cs typeface="Nunito Light"/>
                  <a:sym typeface="Nunito Light"/>
                </a:rPr>
                <a:t>CHART</a:t>
              </a:r>
              <a:endParaRPr/>
            </a:p>
          </p:txBody>
        </p:sp>
      </p:grpSp>
      <p:pic>
        <p:nvPicPr>
          <p:cNvPr id="260" name="Google Shape;260;p24"/>
          <p:cNvPicPr preferRelativeResize="0"/>
          <p:nvPr/>
        </p:nvPicPr>
        <p:blipFill rotWithShape="1">
          <a:blip r:embed="rId4">
            <a:alphaModFix/>
          </a:blip>
          <a:srcRect b="0" l="0" r="0" t="0"/>
          <a:stretch/>
        </p:blipFill>
        <p:spPr>
          <a:xfrm rot="7803302">
            <a:off x="15262753" y="-3385959"/>
            <a:ext cx="4391900" cy="5019315"/>
          </a:xfrm>
          <a:prstGeom prst="rect">
            <a:avLst/>
          </a:prstGeom>
          <a:noFill/>
          <a:ln>
            <a:noFill/>
          </a:ln>
        </p:spPr>
      </p:pic>
      <p:pic>
        <p:nvPicPr>
          <p:cNvPr id="261" name="Google Shape;261;p24"/>
          <p:cNvPicPr preferRelativeResize="0"/>
          <p:nvPr/>
        </p:nvPicPr>
        <p:blipFill rotWithShape="1">
          <a:blip r:embed="rId4">
            <a:alphaModFix/>
          </a:blip>
          <a:srcRect b="0" l="0" r="0" t="0"/>
          <a:stretch/>
        </p:blipFill>
        <p:spPr>
          <a:xfrm rot="7803302">
            <a:off x="15768200" y="9112503"/>
            <a:ext cx="4391900" cy="5019315"/>
          </a:xfrm>
          <a:prstGeom prst="rect">
            <a:avLst/>
          </a:prstGeom>
          <a:noFill/>
          <a:ln>
            <a:noFill/>
          </a:ln>
        </p:spPr>
      </p:pic>
      <p:pic>
        <p:nvPicPr>
          <p:cNvPr id="262" name="Google Shape;262;p24"/>
          <p:cNvPicPr preferRelativeResize="0"/>
          <p:nvPr/>
        </p:nvPicPr>
        <p:blipFill rotWithShape="1">
          <a:blip r:embed="rId5">
            <a:alphaModFix/>
          </a:blip>
          <a:srcRect b="0" l="0" r="0" t="0"/>
          <a:stretch/>
        </p:blipFill>
        <p:spPr>
          <a:xfrm>
            <a:off x="-1179799" y="6898703"/>
            <a:ext cx="2359597" cy="2359597"/>
          </a:xfrm>
          <a:prstGeom prst="rect">
            <a:avLst/>
          </a:prstGeom>
          <a:noFill/>
          <a:ln>
            <a:noFill/>
          </a:ln>
        </p:spPr>
      </p:pic>
      <p:pic>
        <p:nvPicPr>
          <p:cNvPr id="263" name="Google Shape;263;p24"/>
          <p:cNvPicPr preferRelativeResize="0"/>
          <p:nvPr/>
        </p:nvPicPr>
        <p:blipFill rotWithShape="1">
          <a:blip r:embed="rId5">
            <a:alphaModFix/>
          </a:blip>
          <a:srcRect b="0" l="0" r="0" t="0"/>
          <a:stretch/>
        </p:blipFill>
        <p:spPr>
          <a:xfrm>
            <a:off x="3810000" y="-1221468"/>
            <a:ext cx="2359597" cy="2359597"/>
          </a:xfrm>
          <a:prstGeom prst="rect">
            <a:avLst/>
          </a:prstGeom>
          <a:noFill/>
          <a:ln>
            <a:noFill/>
          </a:ln>
        </p:spPr>
      </p:pic>
      <p:pic>
        <p:nvPicPr>
          <p:cNvPr id="264" name="Google Shape;264;p24"/>
          <p:cNvPicPr preferRelativeResize="0"/>
          <p:nvPr/>
        </p:nvPicPr>
        <p:blipFill rotWithShape="1">
          <a:blip r:embed="rId4">
            <a:alphaModFix/>
          </a:blip>
          <a:srcRect b="0" l="0" r="0" t="0"/>
          <a:stretch/>
        </p:blipFill>
        <p:spPr>
          <a:xfrm rot="5053228">
            <a:off x="-839593" y="7350333"/>
            <a:ext cx="4391900" cy="5019315"/>
          </a:xfrm>
          <a:prstGeom prst="rect">
            <a:avLst/>
          </a:prstGeom>
          <a:noFill/>
          <a:ln>
            <a:noFill/>
          </a:ln>
        </p:spPr>
      </p:pic>
      <p:pic>
        <p:nvPicPr>
          <p:cNvPr id="265" name="Google Shape;265;p24"/>
          <p:cNvPicPr preferRelativeResize="0"/>
          <p:nvPr/>
        </p:nvPicPr>
        <p:blipFill rotWithShape="1">
          <a:blip r:embed="rId6">
            <a:alphaModFix/>
          </a:blip>
          <a:srcRect b="0" l="0" r="0" t="0"/>
          <a:stretch/>
        </p:blipFill>
        <p:spPr>
          <a:xfrm>
            <a:off x="-880586" y="-3298133"/>
            <a:ext cx="5878046" cy="8872525"/>
          </a:xfrm>
          <a:prstGeom prst="rect">
            <a:avLst/>
          </a:prstGeom>
          <a:noFill/>
          <a:ln>
            <a:noFill/>
          </a:ln>
        </p:spPr>
      </p:pic>
      <p:pic>
        <p:nvPicPr>
          <p:cNvPr id="266" name="Google Shape;266;p24"/>
          <p:cNvPicPr preferRelativeResize="0"/>
          <p:nvPr/>
        </p:nvPicPr>
        <p:blipFill>
          <a:blip r:embed="rId7">
            <a:alphaModFix/>
          </a:blip>
          <a:stretch>
            <a:fillRect/>
          </a:stretch>
        </p:blipFill>
        <p:spPr>
          <a:xfrm>
            <a:off x="7278050" y="951550"/>
            <a:ext cx="9438325" cy="820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5"/>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pic>
        <p:nvPicPr>
          <p:cNvPr id="272" name="Google Shape;272;p25"/>
          <p:cNvPicPr preferRelativeResize="0"/>
          <p:nvPr/>
        </p:nvPicPr>
        <p:blipFill rotWithShape="1">
          <a:blip r:embed="rId4">
            <a:alphaModFix/>
          </a:blip>
          <a:srcRect b="0" l="0" r="0" t="0"/>
          <a:stretch/>
        </p:blipFill>
        <p:spPr>
          <a:xfrm>
            <a:off x="12473352" y="-3086100"/>
            <a:ext cx="8778240" cy="8229600"/>
          </a:xfrm>
          <a:prstGeom prst="rect">
            <a:avLst/>
          </a:prstGeom>
          <a:noFill/>
          <a:ln>
            <a:noFill/>
          </a:ln>
        </p:spPr>
      </p:pic>
      <p:pic>
        <p:nvPicPr>
          <p:cNvPr id="273" name="Google Shape;273;p25"/>
          <p:cNvPicPr preferRelativeResize="0"/>
          <p:nvPr/>
        </p:nvPicPr>
        <p:blipFill rotWithShape="1">
          <a:blip r:embed="rId5">
            <a:alphaModFix/>
          </a:blip>
          <a:srcRect b="0" l="0" r="0" t="0"/>
          <a:stretch/>
        </p:blipFill>
        <p:spPr>
          <a:xfrm rot="799258">
            <a:off x="15884509" y="2444401"/>
            <a:ext cx="6231687" cy="5398199"/>
          </a:xfrm>
          <a:prstGeom prst="rect">
            <a:avLst/>
          </a:prstGeom>
          <a:noFill/>
          <a:ln>
            <a:noFill/>
          </a:ln>
        </p:spPr>
      </p:pic>
      <p:sp>
        <p:nvSpPr>
          <p:cNvPr id="274" name="Google Shape;274;p25"/>
          <p:cNvSpPr txBox="1"/>
          <p:nvPr/>
        </p:nvSpPr>
        <p:spPr>
          <a:xfrm>
            <a:off x="7490963" y="6974216"/>
            <a:ext cx="3306000" cy="215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t/>
            </a:r>
            <a:endParaRPr/>
          </a:p>
        </p:txBody>
      </p:sp>
      <p:sp>
        <p:nvSpPr>
          <p:cNvPr id="275" name="Google Shape;275;p25"/>
          <p:cNvSpPr txBox="1"/>
          <p:nvPr/>
        </p:nvSpPr>
        <p:spPr>
          <a:xfrm>
            <a:off x="7490963" y="7629351"/>
            <a:ext cx="3306000" cy="215400"/>
          </a:xfrm>
          <a:prstGeom prst="rect">
            <a:avLst/>
          </a:prstGeom>
          <a:noFill/>
          <a:ln>
            <a:noFill/>
          </a:ln>
        </p:spPr>
        <p:txBody>
          <a:bodyPr anchorCtr="0" anchor="t" bIns="0" lIns="0" spcFirstLastPara="1" rIns="0" wrap="square" tIns="0">
            <a:spAutoFit/>
          </a:bodyPr>
          <a:lstStyle/>
          <a:p>
            <a:pPr indent="0" lvl="1" marL="0" marR="0" rtl="0" algn="ctr">
              <a:lnSpc>
                <a:spcPct val="140020"/>
              </a:lnSpc>
              <a:spcBef>
                <a:spcPts val="0"/>
              </a:spcBef>
              <a:spcAft>
                <a:spcPts val="0"/>
              </a:spcAft>
              <a:buNone/>
            </a:pPr>
            <a:r>
              <a:t/>
            </a:r>
            <a:endParaRPr/>
          </a:p>
        </p:txBody>
      </p:sp>
      <p:pic>
        <p:nvPicPr>
          <p:cNvPr id="276" name="Google Shape;276;p25"/>
          <p:cNvPicPr preferRelativeResize="0"/>
          <p:nvPr/>
        </p:nvPicPr>
        <p:blipFill rotWithShape="1">
          <a:blip r:embed="rId6">
            <a:alphaModFix/>
          </a:blip>
          <a:srcRect b="0" l="0" r="0" t="0"/>
          <a:stretch/>
        </p:blipFill>
        <p:spPr>
          <a:xfrm rot="-8488100">
            <a:off x="3379642" y="-508296"/>
            <a:ext cx="3657600" cy="1669196"/>
          </a:xfrm>
          <a:prstGeom prst="rect">
            <a:avLst/>
          </a:prstGeom>
          <a:noFill/>
          <a:ln>
            <a:noFill/>
          </a:ln>
        </p:spPr>
      </p:pic>
      <p:pic>
        <p:nvPicPr>
          <p:cNvPr id="277" name="Google Shape;277;p25"/>
          <p:cNvPicPr preferRelativeResize="0"/>
          <p:nvPr/>
        </p:nvPicPr>
        <p:blipFill rotWithShape="1">
          <a:blip r:embed="rId6">
            <a:alphaModFix/>
          </a:blip>
          <a:srcRect b="0" l="0" r="0" t="0"/>
          <a:stretch/>
        </p:blipFill>
        <p:spPr>
          <a:xfrm flipH="1" rot="-2700000">
            <a:off x="15568976" y="8218008"/>
            <a:ext cx="3657600" cy="1669196"/>
          </a:xfrm>
          <a:prstGeom prst="rect">
            <a:avLst/>
          </a:prstGeom>
          <a:noFill/>
          <a:ln>
            <a:noFill/>
          </a:ln>
        </p:spPr>
      </p:pic>
      <p:pic>
        <p:nvPicPr>
          <p:cNvPr id="278" name="Google Shape;278;p25"/>
          <p:cNvPicPr preferRelativeResize="0"/>
          <p:nvPr/>
        </p:nvPicPr>
        <p:blipFill rotWithShape="1">
          <a:blip r:embed="rId7">
            <a:alphaModFix/>
          </a:blip>
          <a:srcRect b="0" l="0" r="0" t="0"/>
          <a:stretch/>
        </p:blipFill>
        <p:spPr>
          <a:xfrm>
            <a:off x="-1601978" y="-3296567"/>
            <a:ext cx="6810420" cy="7783337"/>
          </a:xfrm>
          <a:prstGeom prst="rect">
            <a:avLst/>
          </a:prstGeom>
          <a:noFill/>
          <a:ln>
            <a:noFill/>
          </a:ln>
        </p:spPr>
      </p:pic>
      <p:pic>
        <p:nvPicPr>
          <p:cNvPr id="279" name="Google Shape;279;p25"/>
          <p:cNvPicPr preferRelativeResize="0"/>
          <p:nvPr/>
        </p:nvPicPr>
        <p:blipFill rotWithShape="1">
          <a:blip r:embed="rId5">
            <a:alphaModFix/>
          </a:blip>
          <a:srcRect b="0" l="0" r="0" t="0"/>
          <a:stretch/>
        </p:blipFill>
        <p:spPr>
          <a:xfrm rot="3356611">
            <a:off x="-2558699" y="1787670"/>
            <a:ext cx="6231687" cy="5398199"/>
          </a:xfrm>
          <a:prstGeom prst="rect">
            <a:avLst/>
          </a:prstGeom>
          <a:noFill/>
          <a:ln>
            <a:noFill/>
          </a:ln>
        </p:spPr>
      </p:pic>
      <p:sp>
        <p:nvSpPr>
          <p:cNvPr id="280" name="Google Shape;280;p25"/>
          <p:cNvSpPr txBox="1"/>
          <p:nvPr/>
        </p:nvSpPr>
        <p:spPr>
          <a:xfrm>
            <a:off x="1613299" y="6974216"/>
            <a:ext cx="3306000" cy="2154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281" name="Google Shape;281;p25"/>
          <p:cNvSpPr txBox="1"/>
          <p:nvPr/>
        </p:nvSpPr>
        <p:spPr>
          <a:xfrm>
            <a:off x="1613299" y="7629351"/>
            <a:ext cx="3306000" cy="215400"/>
          </a:xfrm>
          <a:prstGeom prst="rect">
            <a:avLst/>
          </a:prstGeom>
          <a:noFill/>
          <a:ln>
            <a:noFill/>
          </a:ln>
        </p:spPr>
        <p:txBody>
          <a:bodyPr anchorCtr="0" anchor="t" bIns="0" lIns="0" spcFirstLastPara="1" rIns="0" wrap="square" tIns="0">
            <a:spAutoFit/>
          </a:bodyPr>
          <a:lstStyle/>
          <a:p>
            <a:pPr indent="0" lvl="1" marL="0" marR="0" rtl="0" algn="ctr">
              <a:lnSpc>
                <a:spcPct val="140020"/>
              </a:lnSpc>
              <a:spcBef>
                <a:spcPts val="0"/>
              </a:spcBef>
              <a:spcAft>
                <a:spcPts val="0"/>
              </a:spcAft>
              <a:buNone/>
            </a:pPr>
            <a:r>
              <a:t/>
            </a:r>
            <a:endParaRPr/>
          </a:p>
        </p:txBody>
      </p:sp>
      <p:sp>
        <p:nvSpPr>
          <p:cNvPr id="282" name="Google Shape;282;p25"/>
          <p:cNvSpPr txBox="1"/>
          <p:nvPr/>
        </p:nvSpPr>
        <p:spPr>
          <a:xfrm>
            <a:off x="13368628" y="6974216"/>
            <a:ext cx="3306000" cy="215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t/>
            </a:r>
            <a:endParaRPr/>
          </a:p>
        </p:txBody>
      </p:sp>
      <p:sp>
        <p:nvSpPr>
          <p:cNvPr id="283" name="Google Shape;283;p25"/>
          <p:cNvSpPr txBox="1"/>
          <p:nvPr/>
        </p:nvSpPr>
        <p:spPr>
          <a:xfrm>
            <a:off x="13368628" y="7629351"/>
            <a:ext cx="3306000" cy="215400"/>
          </a:xfrm>
          <a:prstGeom prst="rect">
            <a:avLst/>
          </a:prstGeom>
          <a:noFill/>
          <a:ln>
            <a:noFill/>
          </a:ln>
        </p:spPr>
        <p:txBody>
          <a:bodyPr anchorCtr="0" anchor="t" bIns="0" lIns="0" spcFirstLastPara="1" rIns="0" wrap="square" tIns="0">
            <a:spAutoFit/>
          </a:bodyPr>
          <a:lstStyle/>
          <a:p>
            <a:pPr indent="0" lvl="1" marL="0" marR="0" rtl="0" algn="ctr">
              <a:lnSpc>
                <a:spcPct val="140020"/>
              </a:lnSpc>
              <a:spcBef>
                <a:spcPts val="0"/>
              </a:spcBef>
              <a:spcAft>
                <a:spcPts val="0"/>
              </a:spcAft>
              <a:buNone/>
            </a:pPr>
            <a:r>
              <a:t/>
            </a:r>
            <a:endParaRPr/>
          </a:p>
        </p:txBody>
      </p:sp>
      <p:sp>
        <p:nvSpPr>
          <p:cNvPr id="284" name="Google Shape;284;p25"/>
          <p:cNvSpPr txBox="1"/>
          <p:nvPr/>
        </p:nvSpPr>
        <p:spPr>
          <a:xfrm>
            <a:off x="890224" y="1138245"/>
            <a:ext cx="16507500" cy="923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WORKING</a:t>
            </a:r>
            <a:endParaRPr/>
          </a:p>
        </p:txBody>
      </p:sp>
      <p:sp>
        <p:nvSpPr>
          <p:cNvPr id="285" name="Google Shape;285;p25"/>
          <p:cNvSpPr/>
          <p:nvPr/>
        </p:nvSpPr>
        <p:spPr>
          <a:xfrm>
            <a:off x="3447825" y="4502825"/>
            <a:ext cx="1188600" cy="73800"/>
          </a:xfrm>
          <a:prstGeom prst="roundRect">
            <a:avLst>
              <a:gd fmla="val 50000" name="adj"/>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6" name="Google Shape;286;p25"/>
          <p:cNvGrpSpPr/>
          <p:nvPr/>
        </p:nvGrpSpPr>
        <p:grpSpPr>
          <a:xfrm>
            <a:off x="739344" y="3920900"/>
            <a:ext cx="3156607" cy="3795950"/>
            <a:chOff x="369672" y="1960450"/>
            <a:chExt cx="1578303" cy="1897975"/>
          </a:xfrm>
        </p:grpSpPr>
        <p:sp>
          <p:nvSpPr>
            <p:cNvPr id="287" name="Google Shape;287;p25"/>
            <p:cNvSpPr/>
            <p:nvPr/>
          </p:nvSpPr>
          <p:spPr>
            <a:xfrm>
              <a:off x="861672" y="19604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25"/>
            <p:cNvSpPr txBox="1"/>
            <p:nvPr/>
          </p:nvSpPr>
          <p:spPr>
            <a:xfrm>
              <a:off x="940422" y="2121624"/>
              <a:ext cx="4368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b="1" sz="1600">
                <a:solidFill>
                  <a:srgbClr val="A72A1E"/>
                </a:solidFill>
                <a:latin typeface="Roboto"/>
                <a:ea typeface="Roboto"/>
                <a:cs typeface="Roboto"/>
                <a:sym typeface="Roboto"/>
              </a:endParaRPr>
            </a:p>
          </p:txBody>
        </p:sp>
        <p:sp>
          <p:nvSpPr>
            <p:cNvPr id="289" name="Google Shape;289;p25"/>
            <p:cNvSpPr txBox="1"/>
            <p:nvPr/>
          </p:nvSpPr>
          <p:spPr>
            <a:xfrm>
              <a:off x="369675" y="2664225"/>
              <a:ext cx="15783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A72A1E"/>
                  </a:solidFill>
                  <a:latin typeface="Roboto"/>
                  <a:ea typeface="Roboto"/>
                  <a:cs typeface="Roboto"/>
                  <a:sym typeface="Roboto"/>
                </a:rPr>
                <a:t>1.Running of the libararies</a:t>
              </a:r>
              <a:endParaRPr b="1" sz="2000">
                <a:solidFill>
                  <a:srgbClr val="A72A1E"/>
                </a:solidFill>
                <a:latin typeface="Roboto"/>
                <a:ea typeface="Roboto"/>
                <a:cs typeface="Roboto"/>
                <a:sym typeface="Roboto"/>
              </a:endParaRPr>
            </a:p>
          </p:txBody>
        </p:sp>
        <p:sp>
          <p:nvSpPr>
            <p:cNvPr id="290" name="Google Shape;290;p25"/>
            <p:cNvSpPr txBox="1"/>
            <p:nvPr/>
          </p:nvSpPr>
          <p:spPr>
            <a:xfrm>
              <a:off x="369672" y="3121025"/>
              <a:ext cx="1578300" cy="737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None/>
              </a:pPr>
              <a:r>
                <a:t/>
              </a:r>
              <a:endParaRPr sz="1600">
                <a:solidFill>
                  <a:srgbClr val="A72A1E"/>
                </a:solidFill>
                <a:latin typeface="Roboto"/>
                <a:ea typeface="Roboto"/>
                <a:cs typeface="Roboto"/>
                <a:sym typeface="Roboto"/>
              </a:endParaRPr>
            </a:p>
          </p:txBody>
        </p:sp>
      </p:grpSp>
      <p:grpSp>
        <p:nvGrpSpPr>
          <p:cNvPr id="291" name="Google Shape;291;p25"/>
          <p:cNvGrpSpPr/>
          <p:nvPr/>
        </p:nvGrpSpPr>
        <p:grpSpPr>
          <a:xfrm>
            <a:off x="4229425" y="3920900"/>
            <a:ext cx="3074411" cy="3795950"/>
            <a:chOff x="2114712" y="1960450"/>
            <a:chExt cx="1537206" cy="1897975"/>
          </a:xfrm>
        </p:grpSpPr>
        <p:sp>
          <p:nvSpPr>
            <p:cNvPr id="292" name="Google Shape;292;p25"/>
            <p:cNvSpPr/>
            <p:nvPr/>
          </p:nvSpPr>
          <p:spPr>
            <a:xfrm>
              <a:off x="2586168" y="19604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3" name="Google Shape;293;p25"/>
            <p:cNvSpPr txBox="1"/>
            <p:nvPr/>
          </p:nvSpPr>
          <p:spPr>
            <a:xfrm>
              <a:off x="2114712" y="2664225"/>
              <a:ext cx="15372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A72A1E"/>
                  </a:solidFill>
                  <a:latin typeface="Roboto"/>
                  <a:ea typeface="Roboto"/>
                  <a:cs typeface="Roboto"/>
                  <a:sym typeface="Roboto"/>
                </a:rPr>
                <a:t>2.Selecting(uploading) the file</a:t>
              </a:r>
              <a:endParaRPr b="1" sz="2000">
                <a:solidFill>
                  <a:srgbClr val="A72A1E"/>
                </a:solidFill>
                <a:latin typeface="Roboto"/>
                <a:ea typeface="Roboto"/>
                <a:cs typeface="Roboto"/>
                <a:sym typeface="Roboto"/>
              </a:endParaRPr>
            </a:p>
          </p:txBody>
        </p:sp>
        <p:sp>
          <p:nvSpPr>
            <p:cNvPr id="294" name="Google Shape;294;p25"/>
            <p:cNvSpPr txBox="1"/>
            <p:nvPr/>
          </p:nvSpPr>
          <p:spPr>
            <a:xfrm>
              <a:off x="2114718" y="3121025"/>
              <a:ext cx="1537200" cy="737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sz="1600">
                <a:solidFill>
                  <a:srgbClr val="A72A1E"/>
                </a:solidFill>
                <a:latin typeface="Roboto"/>
                <a:ea typeface="Roboto"/>
                <a:cs typeface="Roboto"/>
                <a:sym typeface="Roboto"/>
              </a:endParaRPr>
            </a:p>
          </p:txBody>
        </p:sp>
        <p:sp>
          <p:nvSpPr>
            <p:cNvPr id="295" name="Google Shape;295;p25"/>
            <p:cNvSpPr txBox="1"/>
            <p:nvPr/>
          </p:nvSpPr>
          <p:spPr>
            <a:xfrm>
              <a:off x="2664918" y="2121624"/>
              <a:ext cx="4368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b="1" sz="1600">
                <a:solidFill>
                  <a:srgbClr val="A72A1E"/>
                </a:solidFill>
                <a:latin typeface="Roboto"/>
                <a:ea typeface="Roboto"/>
                <a:cs typeface="Roboto"/>
                <a:sym typeface="Roboto"/>
              </a:endParaRPr>
            </a:p>
          </p:txBody>
        </p:sp>
      </p:grpSp>
      <p:grpSp>
        <p:nvGrpSpPr>
          <p:cNvPr id="296" name="Google Shape;296;p25"/>
          <p:cNvGrpSpPr/>
          <p:nvPr/>
        </p:nvGrpSpPr>
        <p:grpSpPr>
          <a:xfrm>
            <a:off x="7637300" y="3920900"/>
            <a:ext cx="3074403" cy="3795945"/>
            <a:chOff x="3818650" y="1960450"/>
            <a:chExt cx="1537202" cy="1897973"/>
          </a:xfrm>
        </p:grpSpPr>
        <p:sp>
          <p:nvSpPr>
            <p:cNvPr id="297" name="Google Shape;297;p25"/>
            <p:cNvSpPr/>
            <p:nvPr/>
          </p:nvSpPr>
          <p:spPr>
            <a:xfrm>
              <a:off x="4290102"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25"/>
            <p:cNvSpPr txBox="1"/>
            <p:nvPr/>
          </p:nvSpPr>
          <p:spPr>
            <a:xfrm>
              <a:off x="3818650" y="2664225"/>
              <a:ext cx="15372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3. Triple DES Process</a:t>
              </a:r>
              <a:endParaRPr b="1" sz="2000">
                <a:solidFill>
                  <a:srgbClr val="858585"/>
                </a:solidFill>
                <a:latin typeface="Roboto"/>
                <a:ea typeface="Roboto"/>
                <a:cs typeface="Roboto"/>
                <a:sym typeface="Roboto"/>
              </a:endParaRPr>
            </a:p>
          </p:txBody>
        </p:sp>
        <p:sp>
          <p:nvSpPr>
            <p:cNvPr id="299" name="Google Shape;299;p25"/>
            <p:cNvSpPr txBox="1"/>
            <p:nvPr/>
          </p:nvSpPr>
          <p:spPr>
            <a:xfrm>
              <a:off x="3818652" y="3121023"/>
              <a:ext cx="1537200" cy="737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sz="1600">
                <a:solidFill>
                  <a:srgbClr val="858585"/>
                </a:solidFill>
                <a:latin typeface="Roboto"/>
                <a:ea typeface="Roboto"/>
                <a:cs typeface="Roboto"/>
                <a:sym typeface="Roboto"/>
              </a:endParaRPr>
            </a:p>
          </p:txBody>
        </p:sp>
        <p:sp>
          <p:nvSpPr>
            <p:cNvPr id="300" name="Google Shape;300;p25"/>
            <p:cNvSpPr txBox="1"/>
            <p:nvPr/>
          </p:nvSpPr>
          <p:spPr>
            <a:xfrm>
              <a:off x="4368852" y="2121624"/>
              <a:ext cx="4368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b="1" sz="1600">
                <a:solidFill>
                  <a:srgbClr val="858585"/>
                </a:solidFill>
                <a:latin typeface="Roboto"/>
                <a:ea typeface="Roboto"/>
                <a:cs typeface="Roboto"/>
                <a:sym typeface="Roboto"/>
              </a:endParaRPr>
            </a:p>
          </p:txBody>
        </p:sp>
      </p:grpSp>
      <p:grpSp>
        <p:nvGrpSpPr>
          <p:cNvPr id="301" name="Google Shape;301;p25"/>
          <p:cNvGrpSpPr/>
          <p:nvPr/>
        </p:nvGrpSpPr>
        <p:grpSpPr>
          <a:xfrm>
            <a:off x="11055775" y="3920900"/>
            <a:ext cx="3074406" cy="3795950"/>
            <a:chOff x="5527887" y="1960450"/>
            <a:chExt cx="1537203" cy="1897975"/>
          </a:xfrm>
        </p:grpSpPr>
        <p:sp>
          <p:nvSpPr>
            <p:cNvPr id="302" name="Google Shape;302;p25"/>
            <p:cNvSpPr/>
            <p:nvPr/>
          </p:nvSpPr>
          <p:spPr>
            <a:xfrm>
              <a:off x="5999340"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3" name="Google Shape;303;p25"/>
            <p:cNvSpPr txBox="1"/>
            <p:nvPr/>
          </p:nvSpPr>
          <p:spPr>
            <a:xfrm>
              <a:off x="5527887" y="2664225"/>
              <a:ext cx="15372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4.Encrypting process</a:t>
              </a:r>
              <a:endParaRPr b="1" sz="2000">
                <a:solidFill>
                  <a:srgbClr val="858585"/>
                </a:solidFill>
                <a:latin typeface="Roboto"/>
                <a:ea typeface="Roboto"/>
                <a:cs typeface="Roboto"/>
                <a:sym typeface="Roboto"/>
              </a:endParaRPr>
            </a:p>
          </p:txBody>
        </p:sp>
        <p:sp>
          <p:nvSpPr>
            <p:cNvPr id="304" name="Google Shape;304;p25"/>
            <p:cNvSpPr txBox="1"/>
            <p:nvPr/>
          </p:nvSpPr>
          <p:spPr>
            <a:xfrm>
              <a:off x="5527890" y="3121025"/>
              <a:ext cx="1537200" cy="737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sz="1600">
                <a:solidFill>
                  <a:srgbClr val="858585"/>
                </a:solidFill>
                <a:latin typeface="Roboto"/>
                <a:ea typeface="Roboto"/>
                <a:cs typeface="Roboto"/>
                <a:sym typeface="Roboto"/>
              </a:endParaRPr>
            </a:p>
          </p:txBody>
        </p:sp>
        <p:sp>
          <p:nvSpPr>
            <p:cNvPr id="305" name="Google Shape;305;p25"/>
            <p:cNvSpPr txBox="1"/>
            <p:nvPr/>
          </p:nvSpPr>
          <p:spPr>
            <a:xfrm>
              <a:off x="6078090" y="2121624"/>
              <a:ext cx="4368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b="1" sz="1600">
                <a:solidFill>
                  <a:srgbClr val="858585"/>
                </a:solidFill>
                <a:latin typeface="Roboto"/>
                <a:ea typeface="Roboto"/>
                <a:cs typeface="Roboto"/>
                <a:sym typeface="Roboto"/>
              </a:endParaRPr>
            </a:p>
          </p:txBody>
        </p:sp>
      </p:grpSp>
      <p:grpSp>
        <p:nvGrpSpPr>
          <p:cNvPr id="306" name="Google Shape;306;p25"/>
          <p:cNvGrpSpPr/>
          <p:nvPr/>
        </p:nvGrpSpPr>
        <p:grpSpPr>
          <a:xfrm>
            <a:off x="14474274" y="3920900"/>
            <a:ext cx="3074412" cy="3795950"/>
            <a:chOff x="7237137" y="1960450"/>
            <a:chExt cx="1537206" cy="1897975"/>
          </a:xfrm>
        </p:grpSpPr>
        <p:sp>
          <p:nvSpPr>
            <p:cNvPr id="307" name="Google Shape;307;p25"/>
            <p:cNvSpPr/>
            <p:nvPr/>
          </p:nvSpPr>
          <p:spPr>
            <a:xfrm>
              <a:off x="7708593"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8" name="Google Shape;308;p25"/>
            <p:cNvSpPr txBox="1"/>
            <p:nvPr/>
          </p:nvSpPr>
          <p:spPr>
            <a:xfrm>
              <a:off x="7237137" y="2664225"/>
              <a:ext cx="1537200" cy="4464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0"/>
                </a:spcBef>
                <a:spcAft>
                  <a:spcPts val="0"/>
                </a:spcAft>
                <a:buNone/>
              </a:pPr>
              <a:r>
                <a:rPr b="1" lang="en-US" sz="2000">
                  <a:solidFill>
                    <a:srgbClr val="858585"/>
                  </a:solidFill>
                  <a:latin typeface="Roboto"/>
                  <a:ea typeface="Roboto"/>
                  <a:cs typeface="Roboto"/>
                  <a:sym typeface="Roboto"/>
                </a:rPr>
                <a:t>5.Decrypting process</a:t>
              </a:r>
              <a:endParaRPr b="1" sz="2000">
                <a:solidFill>
                  <a:srgbClr val="858585"/>
                </a:solidFill>
                <a:latin typeface="Roboto"/>
                <a:ea typeface="Roboto"/>
                <a:cs typeface="Roboto"/>
                <a:sym typeface="Roboto"/>
              </a:endParaRPr>
            </a:p>
          </p:txBody>
        </p:sp>
        <p:sp>
          <p:nvSpPr>
            <p:cNvPr id="309" name="Google Shape;309;p25"/>
            <p:cNvSpPr txBox="1"/>
            <p:nvPr/>
          </p:nvSpPr>
          <p:spPr>
            <a:xfrm>
              <a:off x="7237143" y="3121025"/>
              <a:ext cx="1537200" cy="737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sz="1600">
                <a:solidFill>
                  <a:srgbClr val="858585"/>
                </a:solidFill>
                <a:latin typeface="Roboto"/>
                <a:ea typeface="Roboto"/>
                <a:cs typeface="Roboto"/>
                <a:sym typeface="Roboto"/>
              </a:endParaRPr>
            </a:p>
          </p:txBody>
        </p:sp>
        <p:sp>
          <p:nvSpPr>
            <p:cNvPr id="310" name="Google Shape;310;p25"/>
            <p:cNvSpPr txBox="1"/>
            <p:nvPr/>
          </p:nvSpPr>
          <p:spPr>
            <a:xfrm>
              <a:off x="7787343" y="2121624"/>
              <a:ext cx="436800" cy="321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t/>
              </a:r>
              <a:endParaRPr b="1" sz="1600">
                <a:solidFill>
                  <a:srgbClr val="858585"/>
                </a:solidFill>
                <a:latin typeface="Roboto"/>
                <a:ea typeface="Roboto"/>
                <a:cs typeface="Roboto"/>
                <a:sym typeface="Roboto"/>
              </a:endParaRPr>
            </a:p>
          </p:txBody>
        </p:sp>
      </p:grpSp>
      <p:sp>
        <p:nvSpPr>
          <p:cNvPr id="311" name="Google Shape;311;p25"/>
          <p:cNvSpPr/>
          <p:nvPr/>
        </p:nvSpPr>
        <p:spPr>
          <a:xfrm>
            <a:off x="6876275" y="4502825"/>
            <a:ext cx="11886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25"/>
          <p:cNvSpPr/>
          <p:nvPr/>
        </p:nvSpPr>
        <p:spPr>
          <a:xfrm>
            <a:off x="10368175" y="4502825"/>
            <a:ext cx="11886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3" name="Google Shape;313;p25"/>
          <p:cNvSpPr/>
          <p:nvPr/>
        </p:nvSpPr>
        <p:spPr>
          <a:xfrm>
            <a:off x="13707925" y="4502825"/>
            <a:ext cx="1188600" cy="73800"/>
          </a:xfrm>
          <a:prstGeom prst="roundRect">
            <a:avLst>
              <a:gd fmla="val 50000" name="adj"/>
            </a:avLst>
          </a:prstGeom>
          <a:solidFill>
            <a:srgbClr val="85858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14" name="Google Shape;314;p25"/>
          <p:cNvPicPr preferRelativeResize="0"/>
          <p:nvPr/>
        </p:nvPicPr>
        <p:blipFill>
          <a:blip r:embed="rId8">
            <a:alphaModFix/>
          </a:blip>
          <a:stretch>
            <a:fillRect/>
          </a:stretch>
        </p:blipFill>
        <p:spPr>
          <a:xfrm>
            <a:off x="5294650" y="4025075"/>
            <a:ext cx="923400" cy="923400"/>
          </a:xfrm>
          <a:prstGeom prst="rect">
            <a:avLst/>
          </a:prstGeom>
          <a:noFill/>
          <a:ln>
            <a:noFill/>
          </a:ln>
        </p:spPr>
      </p:pic>
      <p:pic>
        <p:nvPicPr>
          <p:cNvPr id="315" name="Google Shape;315;p25"/>
          <p:cNvPicPr preferRelativeResize="0"/>
          <p:nvPr/>
        </p:nvPicPr>
        <p:blipFill>
          <a:blip r:embed="rId9">
            <a:alphaModFix/>
          </a:blip>
          <a:stretch>
            <a:fillRect/>
          </a:stretch>
        </p:blipFill>
        <p:spPr>
          <a:xfrm>
            <a:off x="1866200" y="4078019"/>
            <a:ext cx="923400" cy="923400"/>
          </a:xfrm>
          <a:prstGeom prst="rect">
            <a:avLst/>
          </a:prstGeom>
          <a:noFill/>
          <a:ln>
            <a:noFill/>
          </a:ln>
        </p:spPr>
      </p:pic>
      <p:pic>
        <p:nvPicPr>
          <p:cNvPr id="316" name="Google Shape;316;p25"/>
          <p:cNvPicPr preferRelativeResize="0"/>
          <p:nvPr/>
        </p:nvPicPr>
        <p:blipFill>
          <a:blip r:embed="rId10">
            <a:alphaModFix/>
          </a:blip>
          <a:stretch>
            <a:fillRect/>
          </a:stretch>
        </p:blipFill>
        <p:spPr>
          <a:xfrm>
            <a:off x="15618250" y="4056250"/>
            <a:ext cx="864550" cy="864550"/>
          </a:xfrm>
          <a:prstGeom prst="rect">
            <a:avLst/>
          </a:prstGeom>
          <a:noFill/>
          <a:ln>
            <a:noFill/>
          </a:ln>
        </p:spPr>
      </p:pic>
      <p:pic>
        <p:nvPicPr>
          <p:cNvPr id="317" name="Google Shape;317;p25"/>
          <p:cNvPicPr preferRelativeResize="0"/>
          <p:nvPr/>
        </p:nvPicPr>
        <p:blipFill>
          <a:blip r:embed="rId11">
            <a:alphaModFix/>
          </a:blip>
          <a:stretch>
            <a:fillRect/>
          </a:stretch>
        </p:blipFill>
        <p:spPr>
          <a:xfrm>
            <a:off x="12180500" y="4078025"/>
            <a:ext cx="864550" cy="864550"/>
          </a:xfrm>
          <a:prstGeom prst="rect">
            <a:avLst/>
          </a:prstGeom>
          <a:noFill/>
          <a:ln>
            <a:noFill/>
          </a:ln>
        </p:spPr>
      </p:pic>
      <p:pic>
        <p:nvPicPr>
          <p:cNvPr id="318" name="Google Shape;318;p25"/>
          <p:cNvPicPr preferRelativeResize="0"/>
          <p:nvPr/>
        </p:nvPicPr>
        <p:blipFill>
          <a:blip r:embed="rId12">
            <a:alphaModFix/>
          </a:blip>
          <a:stretch>
            <a:fillRect/>
          </a:stretch>
        </p:blipFill>
        <p:spPr>
          <a:xfrm>
            <a:off x="8747537" y="4085664"/>
            <a:ext cx="864538" cy="8645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6"/>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pic>
        <p:nvPicPr>
          <p:cNvPr id="324" name="Google Shape;324;p26"/>
          <p:cNvPicPr preferRelativeResize="0"/>
          <p:nvPr/>
        </p:nvPicPr>
        <p:blipFill rotWithShape="1">
          <a:blip r:embed="rId4">
            <a:alphaModFix/>
          </a:blip>
          <a:srcRect b="0" l="0" r="0" t="0"/>
          <a:stretch/>
        </p:blipFill>
        <p:spPr>
          <a:xfrm>
            <a:off x="-2529816" y="-2460332"/>
            <a:ext cx="8778240" cy="8229600"/>
          </a:xfrm>
          <a:prstGeom prst="rect">
            <a:avLst/>
          </a:prstGeom>
          <a:noFill/>
          <a:ln>
            <a:noFill/>
          </a:ln>
        </p:spPr>
      </p:pic>
      <p:pic>
        <p:nvPicPr>
          <p:cNvPr id="325" name="Google Shape;325;p26"/>
          <p:cNvPicPr preferRelativeResize="0"/>
          <p:nvPr/>
        </p:nvPicPr>
        <p:blipFill rotWithShape="1">
          <a:blip r:embed="rId5">
            <a:alphaModFix/>
          </a:blip>
          <a:srcRect b="0" l="0" r="0" t="0"/>
          <a:stretch/>
        </p:blipFill>
        <p:spPr>
          <a:xfrm rot="-1264042">
            <a:off x="9716606" y="8204318"/>
            <a:ext cx="3878878" cy="2748994"/>
          </a:xfrm>
          <a:prstGeom prst="rect">
            <a:avLst/>
          </a:prstGeom>
          <a:noFill/>
          <a:ln>
            <a:noFill/>
          </a:ln>
        </p:spPr>
      </p:pic>
      <p:pic>
        <p:nvPicPr>
          <p:cNvPr id="326" name="Google Shape;326;p26"/>
          <p:cNvPicPr preferRelativeResize="0"/>
          <p:nvPr/>
        </p:nvPicPr>
        <p:blipFill rotWithShape="1">
          <a:blip r:embed="rId4">
            <a:alphaModFix/>
          </a:blip>
          <a:srcRect b="0" l="0" r="0" t="0"/>
          <a:stretch/>
        </p:blipFill>
        <p:spPr>
          <a:xfrm rot="1873598">
            <a:off x="3485530" y="2881589"/>
            <a:ext cx="8778240" cy="8229600"/>
          </a:xfrm>
          <a:prstGeom prst="rect">
            <a:avLst/>
          </a:prstGeom>
          <a:noFill/>
          <a:ln>
            <a:noFill/>
          </a:ln>
        </p:spPr>
      </p:pic>
      <p:pic>
        <p:nvPicPr>
          <p:cNvPr id="327" name="Google Shape;327;p26"/>
          <p:cNvPicPr preferRelativeResize="0"/>
          <p:nvPr/>
        </p:nvPicPr>
        <p:blipFill rotWithShape="1">
          <a:blip r:embed="rId6">
            <a:alphaModFix/>
          </a:blip>
          <a:srcRect b="0" l="0" r="0" t="0"/>
          <a:stretch/>
        </p:blipFill>
        <p:spPr>
          <a:xfrm>
            <a:off x="7264145" y="-664742"/>
            <a:ext cx="4391900" cy="5019315"/>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94336" y="6157654"/>
            <a:ext cx="4391900" cy="5019315"/>
          </a:xfrm>
          <a:prstGeom prst="rect">
            <a:avLst/>
          </a:prstGeom>
          <a:noFill/>
          <a:ln>
            <a:noFill/>
          </a:ln>
        </p:spPr>
      </p:pic>
      <p:grpSp>
        <p:nvGrpSpPr>
          <p:cNvPr id="329" name="Google Shape;329;p26"/>
          <p:cNvGrpSpPr/>
          <p:nvPr/>
        </p:nvGrpSpPr>
        <p:grpSpPr>
          <a:xfrm>
            <a:off x="10441275" y="1901553"/>
            <a:ext cx="7123649" cy="7184132"/>
            <a:chOff x="-733320" y="-104775"/>
            <a:chExt cx="8124600" cy="6531623"/>
          </a:xfrm>
        </p:grpSpPr>
        <p:sp>
          <p:nvSpPr>
            <p:cNvPr id="330" name="Google Shape;330;p26"/>
            <p:cNvSpPr txBox="1"/>
            <p:nvPr/>
          </p:nvSpPr>
          <p:spPr>
            <a:xfrm>
              <a:off x="0" y="-104775"/>
              <a:ext cx="6086400" cy="172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99">
                  <a:solidFill>
                    <a:srgbClr val="171616"/>
                  </a:solidFill>
                  <a:latin typeface="Nunito Light"/>
                  <a:ea typeface="Nunito Light"/>
                  <a:cs typeface="Nunito Light"/>
                  <a:sym typeface="Nunito Light"/>
                </a:rPr>
                <a:t>Benefits of Using TDES for Image Encryption</a:t>
              </a:r>
              <a:endParaRPr sz="3299"/>
            </a:p>
          </p:txBody>
        </p:sp>
        <p:sp>
          <p:nvSpPr>
            <p:cNvPr id="331" name="Google Shape;331;p26"/>
            <p:cNvSpPr txBox="1"/>
            <p:nvPr/>
          </p:nvSpPr>
          <p:spPr>
            <a:xfrm>
              <a:off x="-733320" y="2125448"/>
              <a:ext cx="8124600" cy="43014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TDES offers several benefits for image encryption, including high-level security, efficient performance, and compatibility with various operating systems and platforms.</a:t>
              </a:r>
              <a:endParaRPr sz="2299">
                <a:solidFill>
                  <a:srgbClr val="171616"/>
                </a:solidFill>
                <a:latin typeface="Nunito Light"/>
                <a:ea typeface="Nunito Light"/>
                <a:cs typeface="Nunito Light"/>
                <a:sym typeface="Nunito Light"/>
              </a:endParaRPr>
            </a:p>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TDES can also be easily integrated with other encryption techniques, such as public key cryptography, to enhance the overall security of the data file. Additionally, TDES supports both hardware and software implementations, making it suitable for a wide range of applications.</a:t>
              </a:r>
              <a:endParaRPr sz="2299">
                <a:solidFill>
                  <a:srgbClr val="171616"/>
                </a:solidFill>
                <a:latin typeface="Nunito Light"/>
                <a:ea typeface="Nunito Light"/>
                <a:cs typeface="Nunito Light"/>
                <a:sym typeface="Nunito Light"/>
              </a:endParaRPr>
            </a:p>
            <a:p>
              <a:pPr indent="0" lvl="1" marL="0" marR="0" rtl="0" algn="just">
                <a:lnSpc>
                  <a:spcPct val="140020"/>
                </a:lnSpc>
                <a:spcBef>
                  <a:spcPts val="1200"/>
                </a:spcBef>
                <a:spcAft>
                  <a:spcPts val="0"/>
                </a:spcAft>
                <a:buNone/>
              </a:pPr>
              <a:r>
                <a:t/>
              </a:r>
              <a:endParaRPr sz="2299">
                <a:solidFill>
                  <a:srgbClr val="171616"/>
                </a:solidFill>
                <a:latin typeface="Nunito Light"/>
                <a:ea typeface="Nunito Light"/>
                <a:cs typeface="Nunito Light"/>
                <a:sym typeface="Nunito Light"/>
              </a:endParaRPr>
            </a:p>
          </p:txBody>
        </p:sp>
        <p:sp>
          <p:nvSpPr>
            <p:cNvPr id="332" name="Google Shape;332;p26"/>
            <p:cNvSpPr txBox="1"/>
            <p:nvPr/>
          </p:nvSpPr>
          <p:spPr>
            <a:xfrm>
              <a:off x="0" y="2569001"/>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333" name="Google Shape;333;p26"/>
            <p:cNvSpPr txBox="1"/>
            <p:nvPr/>
          </p:nvSpPr>
          <p:spPr>
            <a:xfrm>
              <a:off x="0" y="6107605"/>
              <a:ext cx="7042800" cy="1959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334" name="Google Shape;334;p26"/>
            <p:cNvSpPr txBox="1"/>
            <p:nvPr/>
          </p:nvSpPr>
          <p:spPr>
            <a:xfrm>
              <a:off x="0" y="5234913"/>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grpSp>
      <p:pic>
        <p:nvPicPr>
          <p:cNvPr id="335" name="Google Shape;335;p26"/>
          <p:cNvPicPr preferRelativeResize="0"/>
          <p:nvPr/>
        </p:nvPicPr>
        <p:blipFill rotWithShape="1">
          <a:blip r:embed="rId5">
            <a:alphaModFix/>
          </a:blip>
          <a:srcRect b="0" l="0" r="0" t="0"/>
          <a:stretch/>
        </p:blipFill>
        <p:spPr>
          <a:xfrm>
            <a:off x="12678841" y="-904079"/>
            <a:ext cx="3878878" cy="2748994"/>
          </a:xfrm>
          <a:prstGeom prst="rect">
            <a:avLst/>
          </a:prstGeom>
          <a:noFill/>
          <a:ln>
            <a:noFill/>
          </a:ln>
        </p:spPr>
      </p:pic>
      <p:pic>
        <p:nvPicPr>
          <p:cNvPr id="336" name="Google Shape;336;p26"/>
          <p:cNvPicPr preferRelativeResize="0"/>
          <p:nvPr/>
        </p:nvPicPr>
        <p:blipFill>
          <a:blip r:embed="rId7">
            <a:alphaModFix/>
          </a:blip>
          <a:stretch>
            <a:fillRect/>
          </a:stretch>
        </p:blipFill>
        <p:spPr>
          <a:xfrm>
            <a:off x="1594475" y="961075"/>
            <a:ext cx="7123750" cy="8708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7"/>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342" name="Google Shape;342;p27"/>
          <p:cNvPicPr preferRelativeResize="0"/>
          <p:nvPr/>
        </p:nvPicPr>
        <p:blipFill rotWithShape="1">
          <a:blip r:embed="rId4">
            <a:alphaModFix/>
          </a:blip>
          <a:srcRect b="0" l="0" r="0" t="0"/>
          <a:stretch/>
        </p:blipFill>
        <p:spPr>
          <a:xfrm>
            <a:off x="-2529816" y="-2460332"/>
            <a:ext cx="8778239" cy="8229599"/>
          </a:xfrm>
          <a:prstGeom prst="rect">
            <a:avLst/>
          </a:prstGeom>
          <a:noFill/>
          <a:ln>
            <a:noFill/>
          </a:ln>
        </p:spPr>
      </p:pic>
      <p:pic>
        <p:nvPicPr>
          <p:cNvPr id="343" name="Google Shape;343;p27"/>
          <p:cNvPicPr preferRelativeResize="0"/>
          <p:nvPr/>
        </p:nvPicPr>
        <p:blipFill rotWithShape="1">
          <a:blip r:embed="rId5">
            <a:alphaModFix/>
          </a:blip>
          <a:srcRect b="0" l="0" r="0" t="0"/>
          <a:stretch/>
        </p:blipFill>
        <p:spPr>
          <a:xfrm rot="-1264042">
            <a:off x="9716606" y="8204318"/>
            <a:ext cx="3878879" cy="2748994"/>
          </a:xfrm>
          <a:prstGeom prst="rect">
            <a:avLst/>
          </a:prstGeom>
          <a:noFill/>
          <a:ln>
            <a:noFill/>
          </a:ln>
        </p:spPr>
      </p:pic>
      <p:pic>
        <p:nvPicPr>
          <p:cNvPr id="344" name="Google Shape;344;p27"/>
          <p:cNvPicPr preferRelativeResize="0"/>
          <p:nvPr/>
        </p:nvPicPr>
        <p:blipFill rotWithShape="1">
          <a:blip r:embed="rId4">
            <a:alphaModFix/>
          </a:blip>
          <a:srcRect b="0" l="0" r="0" t="0"/>
          <a:stretch/>
        </p:blipFill>
        <p:spPr>
          <a:xfrm rot="1873598">
            <a:off x="3485530" y="2881589"/>
            <a:ext cx="8778240" cy="8229600"/>
          </a:xfrm>
          <a:prstGeom prst="rect">
            <a:avLst/>
          </a:prstGeom>
          <a:noFill/>
          <a:ln>
            <a:noFill/>
          </a:ln>
        </p:spPr>
      </p:pic>
      <p:pic>
        <p:nvPicPr>
          <p:cNvPr id="345" name="Google Shape;345;p27"/>
          <p:cNvPicPr preferRelativeResize="0"/>
          <p:nvPr/>
        </p:nvPicPr>
        <p:blipFill rotWithShape="1">
          <a:blip r:embed="rId6">
            <a:alphaModFix/>
          </a:blip>
          <a:srcRect b="0" l="0" r="0" t="0"/>
          <a:stretch/>
        </p:blipFill>
        <p:spPr>
          <a:xfrm>
            <a:off x="7264145" y="-664742"/>
            <a:ext cx="4391900" cy="5019315"/>
          </a:xfrm>
          <a:prstGeom prst="rect">
            <a:avLst/>
          </a:prstGeom>
          <a:noFill/>
          <a:ln>
            <a:noFill/>
          </a:ln>
        </p:spPr>
      </p:pic>
      <p:pic>
        <p:nvPicPr>
          <p:cNvPr id="346" name="Google Shape;346;p27"/>
          <p:cNvPicPr preferRelativeResize="0"/>
          <p:nvPr/>
        </p:nvPicPr>
        <p:blipFill rotWithShape="1">
          <a:blip r:embed="rId6">
            <a:alphaModFix/>
          </a:blip>
          <a:srcRect b="0" l="0" r="0" t="0"/>
          <a:stretch/>
        </p:blipFill>
        <p:spPr>
          <a:xfrm>
            <a:off x="94336" y="6157654"/>
            <a:ext cx="4391900" cy="5019315"/>
          </a:xfrm>
          <a:prstGeom prst="rect">
            <a:avLst/>
          </a:prstGeom>
          <a:noFill/>
          <a:ln>
            <a:noFill/>
          </a:ln>
        </p:spPr>
      </p:pic>
      <p:grpSp>
        <p:nvGrpSpPr>
          <p:cNvPr id="347" name="Google Shape;347;p27"/>
          <p:cNvGrpSpPr/>
          <p:nvPr/>
        </p:nvGrpSpPr>
        <p:grpSpPr>
          <a:xfrm>
            <a:off x="10441275" y="1901553"/>
            <a:ext cx="7123649" cy="7184132"/>
            <a:chOff x="-733320" y="-104775"/>
            <a:chExt cx="8124600" cy="6531623"/>
          </a:xfrm>
        </p:grpSpPr>
        <p:sp>
          <p:nvSpPr>
            <p:cNvPr id="348" name="Google Shape;348;p27"/>
            <p:cNvSpPr txBox="1"/>
            <p:nvPr/>
          </p:nvSpPr>
          <p:spPr>
            <a:xfrm>
              <a:off x="0" y="-104775"/>
              <a:ext cx="6086400" cy="172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99">
                  <a:solidFill>
                    <a:srgbClr val="171616"/>
                  </a:solidFill>
                  <a:latin typeface="Nunito Light"/>
                  <a:ea typeface="Nunito Light"/>
                  <a:cs typeface="Nunito Light"/>
                  <a:sym typeface="Nunito Light"/>
                </a:rPr>
                <a:t>Real-World Applications of TDES for Image Encryption</a:t>
              </a:r>
              <a:endParaRPr sz="3299"/>
            </a:p>
          </p:txBody>
        </p:sp>
        <p:sp>
          <p:nvSpPr>
            <p:cNvPr id="349" name="Google Shape;349;p27"/>
            <p:cNvSpPr txBox="1"/>
            <p:nvPr/>
          </p:nvSpPr>
          <p:spPr>
            <a:xfrm>
              <a:off x="-733320" y="2125448"/>
              <a:ext cx="8124600" cy="43014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Despite its many benefits, TDES also has some limitations and challenges for image encryption. One major challenge is the potential for key management issues, such as the loss or theft of encryption keys.</a:t>
              </a:r>
              <a:endParaRPr sz="2299">
                <a:solidFill>
                  <a:srgbClr val="171616"/>
                </a:solidFill>
                <a:latin typeface="Nunito Light"/>
                <a:ea typeface="Nunito Light"/>
                <a:cs typeface="Nunito Light"/>
                <a:sym typeface="Nunito Light"/>
              </a:endParaRPr>
            </a:p>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Another limitation of TDES is its vulnerability to brute force attacks, which involve trying every possible combination of keys until the correct one is found. To mitigate this risk, it is important to use strong, complex keys and implement additional security measures, such as key rotation and key escrow.</a:t>
              </a:r>
              <a:endParaRPr sz="2299">
                <a:solidFill>
                  <a:srgbClr val="171616"/>
                </a:solidFill>
                <a:latin typeface="Nunito Light"/>
                <a:ea typeface="Nunito Light"/>
                <a:cs typeface="Nunito Light"/>
                <a:sym typeface="Nunito Light"/>
              </a:endParaRPr>
            </a:p>
            <a:p>
              <a:pPr indent="0" lvl="1" marL="0" marR="0" rtl="0" algn="just">
                <a:lnSpc>
                  <a:spcPct val="140020"/>
                </a:lnSpc>
                <a:spcBef>
                  <a:spcPts val="1200"/>
                </a:spcBef>
                <a:spcAft>
                  <a:spcPts val="0"/>
                </a:spcAft>
                <a:buNone/>
              </a:pPr>
              <a:r>
                <a:t/>
              </a:r>
              <a:endParaRPr sz="2299">
                <a:solidFill>
                  <a:srgbClr val="171616"/>
                </a:solidFill>
                <a:latin typeface="Nunito Light"/>
                <a:ea typeface="Nunito Light"/>
                <a:cs typeface="Nunito Light"/>
                <a:sym typeface="Nunito Light"/>
              </a:endParaRPr>
            </a:p>
          </p:txBody>
        </p:sp>
        <p:sp>
          <p:nvSpPr>
            <p:cNvPr id="350" name="Google Shape;350;p27"/>
            <p:cNvSpPr txBox="1"/>
            <p:nvPr/>
          </p:nvSpPr>
          <p:spPr>
            <a:xfrm>
              <a:off x="0" y="2569001"/>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351" name="Google Shape;351;p27"/>
            <p:cNvSpPr txBox="1"/>
            <p:nvPr/>
          </p:nvSpPr>
          <p:spPr>
            <a:xfrm>
              <a:off x="0" y="6107605"/>
              <a:ext cx="7042800" cy="1959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352" name="Google Shape;352;p27"/>
            <p:cNvSpPr txBox="1"/>
            <p:nvPr/>
          </p:nvSpPr>
          <p:spPr>
            <a:xfrm>
              <a:off x="0" y="5234913"/>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grpSp>
      <p:pic>
        <p:nvPicPr>
          <p:cNvPr id="353" name="Google Shape;353;p27"/>
          <p:cNvPicPr preferRelativeResize="0"/>
          <p:nvPr/>
        </p:nvPicPr>
        <p:blipFill rotWithShape="1">
          <a:blip r:embed="rId5">
            <a:alphaModFix/>
          </a:blip>
          <a:srcRect b="0" l="0" r="0" t="0"/>
          <a:stretch/>
        </p:blipFill>
        <p:spPr>
          <a:xfrm>
            <a:off x="12678841" y="-904079"/>
            <a:ext cx="3878877" cy="2748994"/>
          </a:xfrm>
          <a:prstGeom prst="rect">
            <a:avLst/>
          </a:prstGeom>
          <a:noFill/>
          <a:ln>
            <a:noFill/>
          </a:ln>
        </p:spPr>
      </p:pic>
      <p:pic>
        <p:nvPicPr>
          <p:cNvPr id="354" name="Google Shape;354;p27"/>
          <p:cNvPicPr preferRelativeResize="0"/>
          <p:nvPr/>
        </p:nvPicPr>
        <p:blipFill>
          <a:blip r:embed="rId7">
            <a:alphaModFix/>
          </a:blip>
          <a:stretch>
            <a:fillRect/>
          </a:stretch>
        </p:blipFill>
        <p:spPr>
          <a:xfrm>
            <a:off x="1233525" y="1388750"/>
            <a:ext cx="7772375" cy="8023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28"/>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360" name="Google Shape;360;p28"/>
          <p:cNvPicPr preferRelativeResize="0"/>
          <p:nvPr/>
        </p:nvPicPr>
        <p:blipFill rotWithShape="1">
          <a:blip r:embed="rId4">
            <a:alphaModFix/>
          </a:blip>
          <a:srcRect b="0" l="0" r="0" t="0"/>
          <a:stretch/>
        </p:blipFill>
        <p:spPr>
          <a:xfrm>
            <a:off x="-2529816" y="-2460332"/>
            <a:ext cx="8778239" cy="8229599"/>
          </a:xfrm>
          <a:prstGeom prst="rect">
            <a:avLst/>
          </a:prstGeom>
          <a:noFill/>
          <a:ln>
            <a:noFill/>
          </a:ln>
        </p:spPr>
      </p:pic>
      <p:pic>
        <p:nvPicPr>
          <p:cNvPr id="361" name="Google Shape;361;p28"/>
          <p:cNvPicPr preferRelativeResize="0"/>
          <p:nvPr/>
        </p:nvPicPr>
        <p:blipFill rotWithShape="1">
          <a:blip r:embed="rId5">
            <a:alphaModFix/>
          </a:blip>
          <a:srcRect b="0" l="0" r="0" t="0"/>
          <a:stretch/>
        </p:blipFill>
        <p:spPr>
          <a:xfrm rot="-1264042">
            <a:off x="9716606" y="8204318"/>
            <a:ext cx="3878879" cy="2748994"/>
          </a:xfrm>
          <a:prstGeom prst="rect">
            <a:avLst/>
          </a:prstGeom>
          <a:noFill/>
          <a:ln>
            <a:noFill/>
          </a:ln>
        </p:spPr>
      </p:pic>
      <p:pic>
        <p:nvPicPr>
          <p:cNvPr id="362" name="Google Shape;362;p28"/>
          <p:cNvPicPr preferRelativeResize="0"/>
          <p:nvPr/>
        </p:nvPicPr>
        <p:blipFill rotWithShape="1">
          <a:blip r:embed="rId4">
            <a:alphaModFix/>
          </a:blip>
          <a:srcRect b="0" l="0" r="0" t="0"/>
          <a:stretch/>
        </p:blipFill>
        <p:spPr>
          <a:xfrm rot="1873598">
            <a:off x="3485530" y="2881589"/>
            <a:ext cx="8778240" cy="8229600"/>
          </a:xfrm>
          <a:prstGeom prst="rect">
            <a:avLst/>
          </a:prstGeom>
          <a:noFill/>
          <a:ln>
            <a:noFill/>
          </a:ln>
        </p:spPr>
      </p:pic>
      <p:pic>
        <p:nvPicPr>
          <p:cNvPr id="363" name="Google Shape;363;p28"/>
          <p:cNvPicPr preferRelativeResize="0"/>
          <p:nvPr/>
        </p:nvPicPr>
        <p:blipFill rotWithShape="1">
          <a:blip r:embed="rId6">
            <a:alphaModFix/>
          </a:blip>
          <a:srcRect b="0" l="0" r="0" t="0"/>
          <a:stretch/>
        </p:blipFill>
        <p:spPr>
          <a:xfrm>
            <a:off x="7264145" y="-664742"/>
            <a:ext cx="4391900" cy="5019315"/>
          </a:xfrm>
          <a:prstGeom prst="rect">
            <a:avLst/>
          </a:prstGeom>
          <a:noFill/>
          <a:ln>
            <a:noFill/>
          </a:ln>
        </p:spPr>
      </p:pic>
      <p:pic>
        <p:nvPicPr>
          <p:cNvPr id="364" name="Google Shape;364;p28"/>
          <p:cNvPicPr preferRelativeResize="0"/>
          <p:nvPr/>
        </p:nvPicPr>
        <p:blipFill rotWithShape="1">
          <a:blip r:embed="rId6">
            <a:alphaModFix/>
          </a:blip>
          <a:srcRect b="0" l="0" r="0" t="0"/>
          <a:stretch/>
        </p:blipFill>
        <p:spPr>
          <a:xfrm>
            <a:off x="94336" y="6157654"/>
            <a:ext cx="4391900" cy="5019315"/>
          </a:xfrm>
          <a:prstGeom prst="rect">
            <a:avLst/>
          </a:prstGeom>
          <a:noFill/>
          <a:ln>
            <a:noFill/>
          </a:ln>
        </p:spPr>
      </p:pic>
      <p:grpSp>
        <p:nvGrpSpPr>
          <p:cNvPr id="365" name="Google Shape;365;p28"/>
          <p:cNvGrpSpPr/>
          <p:nvPr/>
        </p:nvGrpSpPr>
        <p:grpSpPr>
          <a:xfrm>
            <a:off x="10441275" y="1901553"/>
            <a:ext cx="7123649" cy="7048467"/>
            <a:chOff x="-733320" y="-104775"/>
            <a:chExt cx="8124600" cy="6408280"/>
          </a:xfrm>
        </p:grpSpPr>
        <p:sp>
          <p:nvSpPr>
            <p:cNvPr id="366" name="Google Shape;366;p28"/>
            <p:cNvSpPr txBox="1"/>
            <p:nvPr/>
          </p:nvSpPr>
          <p:spPr>
            <a:xfrm>
              <a:off x="0" y="-104775"/>
              <a:ext cx="6086400" cy="172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99">
                  <a:solidFill>
                    <a:srgbClr val="171616"/>
                  </a:solidFill>
                  <a:latin typeface="Nunito Light"/>
                  <a:ea typeface="Nunito Light"/>
                  <a:cs typeface="Nunito Light"/>
                  <a:sym typeface="Nunito Light"/>
                </a:rPr>
                <a:t>Challenges in Image Encryption and Decryption</a:t>
              </a:r>
              <a:endParaRPr sz="3299"/>
            </a:p>
          </p:txBody>
        </p:sp>
        <p:sp>
          <p:nvSpPr>
            <p:cNvPr id="367" name="Google Shape;367;p28"/>
            <p:cNvSpPr txBox="1"/>
            <p:nvPr/>
          </p:nvSpPr>
          <p:spPr>
            <a:xfrm>
              <a:off x="-733320" y="2125448"/>
              <a:ext cx="8124600" cy="39315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One of the main challenges in image encryption and decryption is the need for high-speed processing. Images contain large amounts of data, and encryption and decryption can be time-consuming if not optimized.</a:t>
              </a:r>
              <a:endParaRPr sz="2299">
                <a:solidFill>
                  <a:srgbClr val="171616"/>
                </a:solidFill>
                <a:latin typeface="Nunito Light"/>
                <a:ea typeface="Nunito Light"/>
                <a:cs typeface="Nunito Light"/>
                <a:sym typeface="Nunito Light"/>
              </a:endParaRPr>
            </a:p>
            <a:p>
              <a:pPr indent="0" lvl="0" marL="0" rtl="0" algn="just">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Another challenge is the need to balance security with accessibility. While highly secure encryption techniques are desirable, they can also make it difficult for authorized parties to access the encrypted data.</a:t>
              </a:r>
              <a:endParaRPr sz="2299">
                <a:solidFill>
                  <a:srgbClr val="171616"/>
                </a:solidFill>
                <a:latin typeface="Nunito Light"/>
                <a:ea typeface="Nunito Light"/>
                <a:cs typeface="Nunito Light"/>
                <a:sym typeface="Nunito Light"/>
              </a:endParaRPr>
            </a:p>
            <a:p>
              <a:pPr indent="0" lvl="1" marL="0" marR="0" rtl="0" algn="just">
                <a:lnSpc>
                  <a:spcPct val="140020"/>
                </a:lnSpc>
                <a:spcBef>
                  <a:spcPts val="1200"/>
                </a:spcBef>
                <a:spcAft>
                  <a:spcPts val="0"/>
                </a:spcAft>
                <a:buNone/>
              </a:pPr>
              <a:r>
                <a:t/>
              </a:r>
              <a:endParaRPr sz="2299">
                <a:solidFill>
                  <a:srgbClr val="171616"/>
                </a:solidFill>
                <a:latin typeface="Nunito Light"/>
                <a:ea typeface="Nunito Light"/>
                <a:cs typeface="Nunito Light"/>
                <a:sym typeface="Nunito Light"/>
              </a:endParaRPr>
            </a:p>
          </p:txBody>
        </p:sp>
        <p:sp>
          <p:nvSpPr>
            <p:cNvPr id="368" name="Google Shape;368;p28"/>
            <p:cNvSpPr txBox="1"/>
            <p:nvPr/>
          </p:nvSpPr>
          <p:spPr>
            <a:xfrm>
              <a:off x="0" y="2569001"/>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369" name="Google Shape;369;p28"/>
            <p:cNvSpPr txBox="1"/>
            <p:nvPr/>
          </p:nvSpPr>
          <p:spPr>
            <a:xfrm>
              <a:off x="0" y="6107605"/>
              <a:ext cx="7042800" cy="1959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370" name="Google Shape;370;p28"/>
            <p:cNvSpPr txBox="1"/>
            <p:nvPr/>
          </p:nvSpPr>
          <p:spPr>
            <a:xfrm>
              <a:off x="0" y="5234913"/>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grpSp>
      <p:pic>
        <p:nvPicPr>
          <p:cNvPr id="371" name="Google Shape;371;p28"/>
          <p:cNvPicPr preferRelativeResize="0"/>
          <p:nvPr/>
        </p:nvPicPr>
        <p:blipFill rotWithShape="1">
          <a:blip r:embed="rId5">
            <a:alphaModFix/>
          </a:blip>
          <a:srcRect b="0" l="0" r="0" t="0"/>
          <a:stretch/>
        </p:blipFill>
        <p:spPr>
          <a:xfrm>
            <a:off x="12678841" y="-904079"/>
            <a:ext cx="3878877" cy="2748994"/>
          </a:xfrm>
          <a:prstGeom prst="rect">
            <a:avLst/>
          </a:prstGeom>
          <a:noFill/>
          <a:ln>
            <a:noFill/>
          </a:ln>
        </p:spPr>
      </p:pic>
      <p:pic>
        <p:nvPicPr>
          <p:cNvPr id="372" name="Google Shape;372;p28"/>
          <p:cNvPicPr preferRelativeResize="0"/>
          <p:nvPr/>
        </p:nvPicPr>
        <p:blipFill>
          <a:blip r:embed="rId7">
            <a:alphaModFix/>
          </a:blip>
          <a:stretch>
            <a:fillRect/>
          </a:stretch>
        </p:blipFill>
        <p:spPr>
          <a:xfrm>
            <a:off x="1234950" y="1367188"/>
            <a:ext cx="8117199" cy="811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378" name="Google Shape;378;p29"/>
          <p:cNvPicPr preferRelativeResize="0"/>
          <p:nvPr/>
        </p:nvPicPr>
        <p:blipFill rotWithShape="1">
          <a:blip r:embed="rId4">
            <a:alphaModFix/>
          </a:blip>
          <a:srcRect b="0" l="0" r="0" t="0"/>
          <a:stretch/>
        </p:blipFill>
        <p:spPr>
          <a:xfrm>
            <a:off x="-2529816" y="-2460332"/>
            <a:ext cx="8778239" cy="8229599"/>
          </a:xfrm>
          <a:prstGeom prst="rect">
            <a:avLst/>
          </a:prstGeom>
          <a:noFill/>
          <a:ln>
            <a:noFill/>
          </a:ln>
        </p:spPr>
      </p:pic>
      <p:pic>
        <p:nvPicPr>
          <p:cNvPr id="379" name="Google Shape;379;p29"/>
          <p:cNvPicPr preferRelativeResize="0"/>
          <p:nvPr/>
        </p:nvPicPr>
        <p:blipFill rotWithShape="1">
          <a:blip r:embed="rId5">
            <a:alphaModFix/>
          </a:blip>
          <a:srcRect b="0" l="0" r="0" t="0"/>
          <a:stretch/>
        </p:blipFill>
        <p:spPr>
          <a:xfrm rot="-1264042">
            <a:off x="9716606" y="8204318"/>
            <a:ext cx="3878879" cy="2748994"/>
          </a:xfrm>
          <a:prstGeom prst="rect">
            <a:avLst/>
          </a:prstGeom>
          <a:noFill/>
          <a:ln>
            <a:noFill/>
          </a:ln>
        </p:spPr>
      </p:pic>
      <p:pic>
        <p:nvPicPr>
          <p:cNvPr id="380" name="Google Shape;380;p29"/>
          <p:cNvPicPr preferRelativeResize="0"/>
          <p:nvPr/>
        </p:nvPicPr>
        <p:blipFill rotWithShape="1">
          <a:blip r:embed="rId4">
            <a:alphaModFix/>
          </a:blip>
          <a:srcRect b="0" l="0" r="0" t="0"/>
          <a:stretch/>
        </p:blipFill>
        <p:spPr>
          <a:xfrm rot="1873598">
            <a:off x="3485530" y="2881589"/>
            <a:ext cx="8778240" cy="8229600"/>
          </a:xfrm>
          <a:prstGeom prst="rect">
            <a:avLst/>
          </a:prstGeom>
          <a:noFill/>
          <a:ln>
            <a:noFill/>
          </a:ln>
        </p:spPr>
      </p:pic>
      <p:pic>
        <p:nvPicPr>
          <p:cNvPr id="381" name="Google Shape;381;p29"/>
          <p:cNvPicPr preferRelativeResize="0"/>
          <p:nvPr/>
        </p:nvPicPr>
        <p:blipFill rotWithShape="1">
          <a:blip r:embed="rId6">
            <a:alphaModFix/>
          </a:blip>
          <a:srcRect b="0" l="0" r="0" t="0"/>
          <a:stretch/>
        </p:blipFill>
        <p:spPr>
          <a:xfrm>
            <a:off x="7264145" y="-664742"/>
            <a:ext cx="4391900" cy="5019315"/>
          </a:xfrm>
          <a:prstGeom prst="rect">
            <a:avLst/>
          </a:prstGeom>
          <a:noFill/>
          <a:ln>
            <a:noFill/>
          </a:ln>
        </p:spPr>
      </p:pic>
      <p:pic>
        <p:nvPicPr>
          <p:cNvPr id="382" name="Google Shape;382;p29"/>
          <p:cNvPicPr preferRelativeResize="0"/>
          <p:nvPr/>
        </p:nvPicPr>
        <p:blipFill rotWithShape="1">
          <a:blip r:embed="rId6">
            <a:alphaModFix/>
          </a:blip>
          <a:srcRect b="0" l="0" r="0" t="0"/>
          <a:stretch/>
        </p:blipFill>
        <p:spPr>
          <a:xfrm>
            <a:off x="94336" y="6157654"/>
            <a:ext cx="4391900" cy="5019315"/>
          </a:xfrm>
          <a:prstGeom prst="rect">
            <a:avLst/>
          </a:prstGeom>
          <a:noFill/>
          <a:ln>
            <a:noFill/>
          </a:ln>
        </p:spPr>
      </p:pic>
      <p:grpSp>
        <p:nvGrpSpPr>
          <p:cNvPr id="383" name="Google Shape;383;p29"/>
          <p:cNvGrpSpPr/>
          <p:nvPr/>
        </p:nvGrpSpPr>
        <p:grpSpPr>
          <a:xfrm>
            <a:off x="10441275" y="1901553"/>
            <a:ext cx="7123649" cy="7048467"/>
            <a:chOff x="-733320" y="-104775"/>
            <a:chExt cx="8124600" cy="6408280"/>
          </a:xfrm>
        </p:grpSpPr>
        <p:sp>
          <p:nvSpPr>
            <p:cNvPr id="384" name="Google Shape;384;p29"/>
            <p:cNvSpPr txBox="1"/>
            <p:nvPr/>
          </p:nvSpPr>
          <p:spPr>
            <a:xfrm>
              <a:off x="0" y="-104775"/>
              <a:ext cx="6086400" cy="114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99">
                  <a:solidFill>
                    <a:srgbClr val="171616"/>
                  </a:solidFill>
                  <a:latin typeface="Nunito Light"/>
                  <a:ea typeface="Nunito Light"/>
                  <a:cs typeface="Nunito Light"/>
                  <a:sym typeface="Nunito Light"/>
                </a:rPr>
                <a:t>Advantages of TDES Algorithm</a:t>
              </a:r>
              <a:endParaRPr sz="3299"/>
            </a:p>
          </p:txBody>
        </p:sp>
        <p:sp>
          <p:nvSpPr>
            <p:cNvPr id="385" name="Google Shape;385;p29"/>
            <p:cNvSpPr txBox="1"/>
            <p:nvPr/>
          </p:nvSpPr>
          <p:spPr>
            <a:xfrm>
              <a:off x="-733320" y="2125448"/>
              <a:ext cx="8124600" cy="3931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The TDES algorithm is highly secure due to its use of three different keys and multiple rounds of encryption and decryption. This makes it ideal for protecting sensitive images and data.</a:t>
              </a:r>
              <a:endParaRPr sz="2299">
                <a:solidFill>
                  <a:srgbClr val="171616"/>
                </a:solidFill>
                <a:latin typeface="Nunito Light"/>
                <a:ea typeface="Nunito Light"/>
                <a:cs typeface="Nunito Light"/>
                <a:sym typeface="Nunito Light"/>
              </a:endParaRPr>
            </a:p>
            <a:p>
              <a:pPr indent="0" lvl="0" marL="0" rtl="0" algn="l">
                <a:lnSpc>
                  <a:spcPct val="115000"/>
                </a:lnSpc>
                <a:spcBef>
                  <a:spcPts val="1200"/>
                </a:spcBef>
                <a:spcAft>
                  <a:spcPts val="0"/>
                </a:spcAft>
                <a:buClr>
                  <a:schemeClr val="dk1"/>
                </a:buClr>
                <a:buSzPts val="1100"/>
                <a:buFont typeface="Arial"/>
                <a:buNone/>
              </a:pPr>
              <a:r>
                <a:rPr lang="en-US" sz="2299">
                  <a:solidFill>
                    <a:srgbClr val="171616"/>
                  </a:solidFill>
                  <a:latin typeface="Nunito Light"/>
                  <a:ea typeface="Nunito Light"/>
                  <a:cs typeface="Nunito Light"/>
                  <a:sym typeface="Nunito Light"/>
                </a:rPr>
                <a:t>Another advantage of the TDES algorithm is its compatibility with a wide range of devices and platforms. It can be implemented on both software and hardware platforms, making it easy to integrate into existing systems.</a:t>
              </a:r>
              <a:endParaRPr sz="2299">
                <a:solidFill>
                  <a:srgbClr val="171616"/>
                </a:solidFill>
                <a:latin typeface="Nunito Light"/>
                <a:ea typeface="Nunito Light"/>
                <a:cs typeface="Nunito Light"/>
                <a:sym typeface="Nunito Light"/>
              </a:endParaRPr>
            </a:p>
            <a:p>
              <a:pPr indent="0" lvl="1" marL="0" marR="0" rtl="0" algn="just">
                <a:lnSpc>
                  <a:spcPct val="140020"/>
                </a:lnSpc>
                <a:spcBef>
                  <a:spcPts val="1200"/>
                </a:spcBef>
                <a:spcAft>
                  <a:spcPts val="0"/>
                </a:spcAft>
                <a:buNone/>
              </a:pPr>
              <a:r>
                <a:t/>
              </a:r>
              <a:endParaRPr sz="2299">
                <a:solidFill>
                  <a:srgbClr val="171616"/>
                </a:solidFill>
                <a:latin typeface="Nunito Light"/>
                <a:ea typeface="Nunito Light"/>
                <a:cs typeface="Nunito Light"/>
                <a:sym typeface="Nunito Light"/>
              </a:endParaRPr>
            </a:p>
          </p:txBody>
        </p:sp>
        <p:sp>
          <p:nvSpPr>
            <p:cNvPr id="386" name="Google Shape;386;p29"/>
            <p:cNvSpPr txBox="1"/>
            <p:nvPr/>
          </p:nvSpPr>
          <p:spPr>
            <a:xfrm>
              <a:off x="0" y="2569001"/>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387" name="Google Shape;387;p29"/>
            <p:cNvSpPr txBox="1"/>
            <p:nvPr/>
          </p:nvSpPr>
          <p:spPr>
            <a:xfrm>
              <a:off x="0" y="6107605"/>
              <a:ext cx="7042800" cy="1959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388" name="Google Shape;388;p29"/>
            <p:cNvSpPr txBox="1"/>
            <p:nvPr/>
          </p:nvSpPr>
          <p:spPr>
            <a:xfrm>
              <a:off x="0" y="5234913"/>
              <a:ext cx="7042800" cy="195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grpSp>
      <p:pic>
        <p:nvPicPr>
          <p:cNvPr id="389" name="Google Shape;389;p29"/>
          <p:cNvPicPr preferRelativeResize="0"/>
          <p:nvPr/>
        </p:nvPicPr>
        <p:blipFill rotWithShape="1">
          <a:blip r:embed="rId5">
            <a:alphaModFix/>
          </a:blip>
          <a:srcRect b="0" l="0" r="0" t="0"/>
          <a:stretch/>
        </p:blipFill>
        <p:spPr>
          <a:xfrm>
            <a:off x="12678841" y="-904079"/>
            <a:ext cx="3878877" cy="2748994"/>
          </a:xfrm>
          <a:prstGeom prst="rect">
            <a:avLst/>
          </a:prstGeom>
          <a:noFill/>
          <a:ln>
            <a:noFill/>
          </a:ln>
        </p:spPr>
      </p:pic>
      <p:pic>
        <p:nvPicPr>
          <p:cNvPr id="390" name="Google Shape;390;p29"/>
          <p:cNvPicPr preferRelativeResize="0"/>
          <p:nvPr/>
        </p:nvPicPr>
        <p:blipFill rotWithShape="1">
          <a:blip r:embed="rId7">
            <a:alphaModFix/>
          </a:blip>
          <a:srcRect b="-3129" l="-669" r="11368" t="-852"/>
          <a:stretch/>
        </p:blipFill>
        <p:spPr>
          <a:xfrm>
            <a:off x="816288" y="1202300"/>
            <a:ext cx="7511424" cy="8746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0"/>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396" name="Google Shape;396;p30"/>
          <p:cNvPicPr preferRelativeResize="0"/>
          <p:nvPr/>
        </p:nvPicPr>
        <p:blipFill rotWithShape="1">
          <a:blip r:embed="rId4">
            <a:alphaModFix/>
          </a:blip>
          <a:srcRect b="0" l="0" r="0" t="0"/>
          <a:stretch/>
        </p:blipFill>
        <p:spPr>
          <a:xfrm rot="5480170">
            <a:off x="9957341" y="1526078"/>
            <a:ext cx="16230600" cy="7567517"/>
          </a:xfrm>
          <a:prstGeom prst="rect">
            <a:avLst/>
          </a:prstGeom>
          <a:noFill/>
          <a:ln>
            <a:noFill/>
          </a:ln>
        </p:spPr>
      </p:pic>
      <p:pic>
        <p:nvPicPr>
          <p:cNvPr id="397" name="Google Shape;397;p30"/>
          <p:cNvPicPr preferRelativeResize="0"/>
          <p:nvPr/>
        </p:nvPicPr>
        <p:blipFill rotWithShape="1">
          <a:blip r:embed="rId5">
            <a:alphaModFix/>
          </a:blip>
          <a:srcRect b="0" l="0" r="0" t="0"/>
          <a:stretch/>
        </p:blipFill>
        <p:spPr>
          <a:xfrm rot="-7176145">
            <a:off x="919917" y="8320744"/>
            <a:ext cx="1470957" cy="2140281"/>
          </a:xfrm>
          <a:prstGeom prst="rect">
            <a:avLst/>
          </a:prstGeom>
          <a:noFill/>
          <a:ln>
            <a:noFill/>
          </a:ln>
        </p:spPr>
      </p:pic>
      <p:pic>
        <p:nvPicPr>
          <p:cNvPr id="398" name="Google Shape;398;p30"/>
          <p:cNvPicPr preferRelativeResize="0"/>
          <p:nvPr/>
        </p:nvPicPr>
        <p:blipFill rotWithShape="1">
          <a:blip r:embed="rId4">
            <a:alphaModFix/>
          </a:blip>
          <a:srcRect b="0" l="0" r="0" t="0"/>
          <a:stretch/>
        </p:blipFill>
        <p:spPr>
          <a:xfrm rot="5480170">
            <a:off x="-10189334" y="1526078"/>
            <a:ext cx="16230600" cy="7567517"/>
          </a:xfrm>
          <a:prstGeom prst="rect">
            <a:avLst/>
          </a:prstGeom>
          <a:noFill/>
          <a:ln>
            <a:noFill/>
          </a:ln>
        </p:spPr>
      </p:pic>
      <p:pic>
        <p:nvPicPr>
          <p:cNvPr id="399" name="Google Shape;399;p30"/>
          <p:cNvPicPr preferRelativeResize="0"/>
          <p:nvPr/>
        </p:nvPicPr>
        <p:blipFill rotWithShape="1">
          <a:blip r:embed="rId6">
            <a:alphaModFix/>
          </a:blip>
          <a:srcRect b="0" l="0" r="0" t="0"/>
          <a:stretch/>
        </p:blipFill>
        <p:spPr>
          <a:xfrm rot="-8488100">
            <a:off x="5926988" y="191894"/>
            <a:ext cx="3657600" cy="1669196"/>
          </a:xfrm>
          <a:prstGeom prst="rect">
            <a:avLst/>
          </a:prstGeom>
          <a:noFill/>
          <a:ln>
            <a:noFill/>
          </a:ln>
        </p:spPr>
      </p:pic>
      <p:grpSp>
        <p:nvGrpSpPr>
          <p:cNvPr id="400" name="Google Shape;400;p30"/>
          <p:cNvGrpSpPr/>
          <p:nvPr/>
        </p:nvGrpSpPr>
        <p:grpSpPr>
          <a:xfrm>
            <a:off x="848675" y="1363023"/>
            <a:ext cx="12498669" cy="6439062"/>
            <a:chOff x="0" y="-2887674"/>
            <a:chExt cx="9035400" cy="5952174"/>
          </a:xfrm>
        </p:grpSpPr>
        <p:sp>
          <p:nvSpPr>
            <p:cNvPr id="401" name="Google Shape;401;p30"/>
            <p:cNvSpPr txBox="1"/>
            <p:nvPr/>
          </p:nvSpPr>
          <p:spPr>
            <a:xfrm>
              <a:off x="477445" y="-2887674"/>
              <a:ext cx="7123200" cy="20487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Conclusion: The Future of Image Encryption with TDES</a:t>
              </a:r>
              <a:endParaRPr/>
            </a:p>
          </p:txBody>
        </p:sp>
        <p:sp>
          <p:nvSpPr>
            <p:cNvPr id="402" name="Google Shape;402;p30"/>
            <p:cNvSpPr txBox="1"/>
            <p:nvPr/>
          </p:nvSpPr>
          <p:spPr>
            <a:xfrm>
              <a:off x="0" y="-581700"/>
              <a:ext cx="9035400" cy="36462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SzPts val="1100"/>
                <a:buNone/>
              </a:pPr>
              <a:r>
                <a:t/>
              </a:r>
              <a:endParaRPr sz="2500">
                <a:latin typeface="Nunito Light"/>
                <a:ea typeface="Nunito Light"/>
                <a:cs typeface="Nunito Light"/>
                <a:sym typeface="Nunito Light"/>
              </a:endParaRPr>
            </a:p>
            <a:p>
              <a:pPr indent="0" lvl="0" marL="0" rtl="0" algn="just">
                <a:lnSpc>
                  <a:spcPct val="115000"/>
                </a:lnSpc>
                <a:spcBef>
                  <a:spcPts val="1200"/>
                </a:spcBef>
                <a:spcAft>
                  <a:spcPts val="0"/>
                </a:spcAft>
                <a:buClr>
                  <a:schemeClr val="dk1"/>
                </a:buClr>
                <a:buSzPts val="1100"/>
                <a:buFont typeface="Arial"/>
                <a:buNone/>
              </a:pPr>
              <a:r>
                <a:rPr lang="en-US" sz="2500">
                  <a:latin typeface="Nunito Light"/>
                  <a:ea typeface="Nunito Light"/>
                  <a:cs typeface="Nunito Light"/>
                  <a:sym typeface="Nunito Light"/>
                </a:rPr>
                <a:t>As the world becomes increasingly digital and interconnected, the need for secure image encryption will only continue to grow. TDES offers a powerful and reliable solution for protecting sensitive and confidential images from unauthorized access and theft.</a:t>
              </a:r>
              <a:endParaRPr sz="2500">
                <a:latin typeface="Nunito Light"/>
                <a:ea typeface="Nunito Light"/>
                <a:cs typeface="Nunito Light"/>
                <a:sym typeface="Nunito Light"/>
              </a:endParaRPr>
            </a:p>
            <a:p>
              <a:pPr indent="0" lvl="0" marL="0" rtl="0" algn="just">
                <a:lnSpc>
                  <a:spcPct val="115000"/>
                </a:lnSpc>
                <a:spcBef>
                  <a:spcPts val="1200"/>
                </a:spcBef>
                <a:spcAft>
                  <a:spcPts val="0"/>
                </a:spcAft>
                <a:buClr>
                  <a:schemeClr val="dk1"/>
                </a:buClr>
                <a:buSzPts val="1100"/>
                <a:buFont typeface="Arial"/>
                <a:buNone/>
              </a:pPr>
              <a:r>
                <a:rPr lang="en-US" sz="2500">
                  <a:latin typeface="Nunito Light"/>
                  <a:ea typeface="Nunito Light"/>
                  <a:cs typeface="Nunito Light"/>
                  <a:sym typeface="Nunito Light"/>
                </a:rPr>
                <a:t>With ongoing advancements in technology and cryptography, it is likely that TDES will continue to evolve and improve in the years to come, providing even greater levels of security and reliability for image encryption</a:t>
              </a:r>
              <a:endParaRPr sz="2500">
                <a:latin typeface="Nunito Light"/>
                <a:ea typeface="Nunito Light"/>
                <a:cs typeface="Nunito Light"/>
                <a:sym typeface="Nunito Light"/>
              </a:endParaRPr>
            </a:p>
            <a:p>
              <a:pPr indent="0" lvl="1" marL="0" marR="0" rtl="0" algn="just">
                <a:lnSpc>
                  <a:spcPct val="150000"/>
                </a:lnSpc>
                <a:spcBef>
                  <a:spcPts val="1200"/>
                </a:spcBef>
                <a:spcAft>
                  <a:spcPts val="0"/>
                </a:spcAft>
                <a:buNone/>
              </a:pPr>
              <a:r>
                <a:t/>
              </a:r>
              <a:endParaRPr sz="2500">
                <a:latin typeface="Nunito Light"/>
                <a:ea typeface="Nunito Light"/>
                <a:cs typeface="Nunito Light"/>
                <a:sym typeface="Nunito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1"/>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sp>
        <p:nvSpPr>
          <p:cNvPr id="408" name="Google Shape;408;p31"/>
          <p:cNvSpPr txBox="1"/>
          <p:nvPr/>
        </p:nvSpPr>
        <p:spPr>
          <a:xfrm>
            <a:off x="1028700" y="4516013"/>
            <a:ext cx="15276300" cy="3201900"/>
          </a:xfrm>
          <a:prstGeom prst="rect">
            <a:avLst/>
          </a:prstGeom>
          <a:noFill/>
          <a:ln>
            <a:noFill/>
          </a:ln>
        </p:spPr>
        <p:txBody>
          <a:bodyPr anchorCtr="0" anchor="t" bIns="0" lIns="0" spcFirstLastPara="1" rIns="0" wrap="square" tIns="0">
            <a:spAutoFit/>
          </a:bodyPr>
          <a:lstStyle/>
          <a:p>
            <a:pPr indent="-393700" lvl="0" marL="457200" marR="0" rtl="0" algn="l">
              <a:lnSpc>
                <a:spcPct val="140020"/>
              </a:lnSpc>
              <a:spcBef>
                <a:spcPts val="0"/>
              </a:spcBef>
              <a:spcAft>
                <a:spcPts val="0"/>
              </a:spcAft>
              <a:buSzPts val="2600"/>
              <a:buAutoNum type="arabicPeriod"/>
            </a:pPr>
            <a:r>
              <a:rPr lang="en-US" sz="2600" u="sng">
                <a:solidFill>
                  <a:schemeClr val="hlink"/>
                </a:solidFill>
                <a:hlinkClick r:id="rId4"/>
              </a:rPr>
              <a:t>https://www.tutorialspoint.com/cryptography/data_encrypton_standard.htm</a:t>
            </a:r>
            <a:endParaRPr sz="2600"/>
          </a:p>
          <a:p>
            <a:pPr indent="-393700" lvl="0" marL="457200" marR="0" rtl="0" algn="l">
              <a:lnSpc>
                <a:spcPct val="140020"/>
              </a:lnSpc>
              <a:spcBef>
                <a:spcPts val="0"/>
              </a:spcBef>
              <a:spcAft>
                <a:spcPts val="0"/>
              </a:spcAft>
              <a:buSzPts val="2600"/>
              <a:buAutoNum type="arabicPeriod"/>
            </a:pPr>
            <a:r>
              <a:rPr lang="en-US" sz="2600" u="sng">
                <a:solidFill>
                  <a:schemeClr val="hlink"/>
                </a:solidFill>
                <a:hlinkClick r:id="rId5"/>
              </a:rPr>
              <a:t>https://www.simplelearn.com/what-is-des-article</a:t>
            </a:r>
            <a:endParaRPr sz="2600"/>
          </a:p>
          <a:p>
            <a:pPr indent="-393700" lvl="0" marL="457200" marR="0" rtl="0" algn="l">
              <a:lnSpc>
                <a:spcPct val="140020"/>
              </a:lnSpc>
              <a:spcBef>
                <a:spcPts val="0"/>
              </a:spcBef>
              <a:spcAft>
                <a:spcPts val="0"/>
              </a:spcAft>
              <a:buSzPts val="2600"/>
              <a:buAutoNum type="arabicPeriod"/>
            </a:pPr>
            <a:r>
              <a:rPr lang="en-US" sz="2600" u="sng">
                <a:solidFill>
                  <a:schemeClr val="hlink"/>
                </a:solidFill>
                <a:hlinkClick r:id="rId6"/>
              </a:rPr>
              <a:t>https://pycryptodome.readthedocs.io/en/latest/src/cipher/des3.html</a:t>
            </a:r>
            <a:endParaRPr sz="2600"/>
          </a:p>
          <a:p>
            <a:pPr indent="-393700" lvl="0" marL="457200" marR="0" rtl="0" algn="l">
              <a:lnSpc>
                <a:spcPct val="140020"/>
              </a:lnSpc>
              <a:spcBef>
                <a:spcPts val="0"/>
              </a:spcBef>
              <a:spcAft>
                <a:spcPts val="0"/>
              </a:spcAft>
              <a:buSzPts val="2600"/>
              <a:buAutoNum type="arabicPeriod"/>
            </a:pPr>
            <a:r>
              <a:rPr lang="en-US" sz="2600" u="sng">
                <a:solidFill>
                  <a:schemeClr val="hlink"/>
                </a:solidFill>
                <a:hlinkClick r:id="rId7"/>
              </a:rPr>
              <a:t>https://www.hypr.com/data-encryption-standard-des/</a:t>
            </a:r>
            <a:endParaRPr sz="2600"/>
          </a:p>
          <a:p>
            <a:pPr indent="-393700" lvl="0" marL="457200" marR="0" rtl="0" algn="l">
              <a:lnSpc>
                <a:spcPct val="140020"/>
              </a:lnSpc>
              <a:spcBef>
                <a:spcPts val="0"/>
              </a:spcBef>
              <a:spcAft>
                <a:spcPts val="0"/>
              </a:spcAft>
              <a:buSzPts val="2600"/>
              <a:buAutoNum type="arabicPeriod"/>
            </a:pPr>
            <a:r>
              <a:rPr lang="en-US" sz="2600" u="sng">
                <a:solidFill>
                  <a:schemeClr val="hlink"/>
                </a:solidFill>
                <a:hlinkClick r:id="rId8"/>
              </a:rPr>
              <a:t>https://www.geeksforgeeks.org/data-encryption-standard-des-set-1</a:t>
            </a:r>
            <a:endParaRPr sz="2600"/>
          </a:p>
          <a:p>
            <a:pPr indent="0" lvl="0" marL="0" marR="0" rtl="0" algn="l">
              <a:lnSpc>
                <a:spcPct val="140020"/>
              </a:lnSpc>
              <a:spcBef>
                <a:spcPts val="0"/>
              </a:spcBef>
              <a:spcAft>
                <a:spcPts val="0"/>
              </a:spcAft>
              <a:buNone/>
            </a:pPr>
            <a:r>
              <a:t/>
            </a:r>
            <a:endParaRPr sz="2600"/>
          </a:p>
        </p:txBody>
      </p:sp>
      <p:sp>
        <p:nvSpPr>
          <p:cNvPr id="409" name="Google Shape;409;p31"/>
          <p:cNvSpPr txBox="1"/>
          <p:nvPr/>
        </p:nvSpPr>
        <p:spPr>
          <a:xfrm>
            <a:off x="1028700" y="7145879"/>
            <a:ext cx="3976200" cy="2154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t/>
            </a:r>
            <a:endParaRPr/>
          </a:p>
        </p:txBody>
      </p:sp>
      <p:sp>
        <p:nvSpPr>
          <p:cNvPr id="410" name="Google Shape;410;p31"/>
          <p:cNvSpPr txBox="1"/>
          <p:nvPr/>
        </p:nvSpPr>
        <p:spPr>
          <a:xfrm>
            <a:off x="1028700" y="4933527"/>
            <a:ext cx="3777300" cy="2154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411" name="Google Shape;411;p31"/>
          <p:cNvSpPr txBox="1"/>
          <p:nvPr/>
        </p:nvSpPr>
        <p:spPr>
          <a:xfrm>
            <a:off x="1028700" y="7922907"/>
            <a:ext cx="3777300" cy="2154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412" name="Google Shape;412;p31"/>
          <p:cNvSpPr txBox="1"/>
          <p:nvPr/>
        </p:nvSpPr>
        <p:spPr>
          <a:xfrm>
            <a:off x="13283067" y="4125501"/>
            <a:ext cx="3976200" cy="215400"/>
          </a:xfrm>
          <a:prstGeom prst="rect">
            <a:avLst/>
          </a:prstGeom>
          <a:noFill/>
          <a:ln>
            <a:noFill/>
          </a:ln>
        </p:spPr>
        <p:txBody>
          <a:bodyPr anchorCtr="0" anchor="t" bIns="0" lIns="0" spcFirstLastPara="1" rIns="0" wrap="square" tIns="0">
            <a:spAutoFit/>
          </a:bodyPr>
          <a:lstStyle/>
          <a:p>
            <a:pPr indent="0" lvl="0" marL="0" marR="0" rtl="0" algn="r">
              <a:lnSpc>
                <a:spcPct val="140020"/>
              </a:lnSpc>
              <a:spcBef>
                <a:spcPts val="0"/>
              </a:spcBef>
              <a:spcAft>
                <a:spcPts val="0"/>
              </a:spcAft>
              <a:buNone/>
            </a:pPr>
            <a:r>
              <a:t/>
            </a:r>
            <a:endParaRPr/>
          </a:p>
        </p:txBody>
      </p:sp>
      <p:sp>
        <p:nvSpPr>
          <p:cNvPr id="413" name="Google Shape;413;p31"/>
          <p:cNvSpPr txBox="1"/>
          <p:nvPr/>
        </p:nvSpPr>
        <p:spPr>
          <a:xfrm>
            <a:off x="13283067" y="7145879"/>
            <a:ext cx="3976200" cy="215400"/>
          </a:xfrm>
          <a:prstGeom prst="rect">
            <a:avLst/>
          </a:prstGeom>
          <a:noFill/>
          <a:ln>
            <a:noFill/>
          </a:ln>
        </p:spPr>
        <p:txBody>
          <a:bodyPr anchorCtr="0" anchor="t" bIns="0" lIns="0" spcFirstLastPara="1" rIns="0" wrap="square" tIns="0">
            <a:spAutoFit/>
          </a:bodyPr>
          <a:lstStyle/>
          <a:p>
            <a:pPr indent="0" lvl="0" marL="0" marR="0" rtl="0" algn="r">
              <a:lnSpc>
                <a:spcPct val="140020"/>
              </a:lnSpc>
              <a:spcBef>
                <a:spcPts val="0"/>
              </a:spcBef>
              <a:spcAft>
                <a:spcPts val="0"/>
              </a:spcAft>
              <a:buNone/>
            </a:pPr>
            <a:r>
              <a:t/>
            </a:r>
            <a:endParaRPr/>
          </a:p>
        </p:txBody>
      </p:sp>
      <p:sp>
        <p:nvSpPr>
          <p:cNvPr id="414" name="Google Shape;414;p31"/>
          <p:cNvSpPr txBox="1"/>
          <p:nvPr/>
        </p:nvSpPr>
        <p:spPr>
          <a:xfrm>
            <a:off x="13482143" y="4902529"/>
            <a:ext cx="3777300" cy="215400"/>
          </a:xfrm>
          <a:prstGeom prst="rect">
            <a:avLst/>
          </a:prstGeom>
          <a:noFill/>
          <a:ln>
            <a:noFill/>
          </a:ln>
        </p:spPr>
        <p:txBody>
          <a:bodyPr anchorCtr="0" anchor="t" bIns="0" lIns="0" spcFirstLastPara="1" rIns="0" wrap="square" tIns="0">
            <a:spAutoFit/>
          </a:bodyPr>
          <a:lstStyle/>
          <a:p>
            <a:pPr indent="0" lvl="1" marL="0" marR="0" rtl="0" algn="r">
              <a:lnSpc>
                <a:spcPct val="140020"/>
              </a:lnSpc>
              <a:spcBef>
                <a:spcPts val="0"/>
              </a:spcBef>
              <a:spcAft>
                <a:spcPts val="0"/>
              </a:spcAft>
              <a:buNone/>
            </a:pPr>
            <a:r>
              <a:t/>
            </a:r>
            <a:endParaRPr/>
          </a:p>
        </p:txBody>
      </p:sp>
      <p:sp>
        <p:nvSpPr>
          <p:cNvPr id="415" name="Google Shape;415;p31"/>
          <p:cNvSpPr txBox="1"/>
          <p:nvPr/>
        </p:nvSpPr>
        <p:spPr>
          <a:xfrm>
            <a:off x="13482143" y="7922907"/>
            <a:ext cx="3777300" cy="215400"/>
          </a:xfrm>
          <a:prstGeom prst="rect">
            <a:avLst/>
          </a:prstGeom>
          <a:noFill/>
          <a:ln>
            <a:noFill/>
          </a:ln>
        </p:spPr>
        <p:txBody>
          <a:bodyPr anchorCtr="0" anchor="t" bIns="0" lIns="0" spcFirstLastPara="1" rIns="0" wrap="square" tIns="0">
            <a:spAutoFit/>
          </a:bodyPr>
          <a:lstStyle/>
          <a:p>
            <a:pPr indent="0" lvl="1" marL="0" marR="0" rtl="0" algn="r">
              <a:lnSpc>
                <a:spcPct val="140020"/>
              </a:lnSpc>
              <a:spcBef>
                <a:spcPts val="0"/>
              </a:spcBef>
              <a:spcAft>
                <a:spcPts val="0"/>
              </a:spcAft>
              <a:buNone/>
            </a:pPr>
            <a:r>
              <a:t/>
            </a:r>
            <a:endParaRPr/>
          </a:p>
        </p:txBody>
      </p:sp>
      <p:sp>
        <p:nvSpPr>
          <p:cNvPr id="416" name="Google Shape;416;p31"/>
          <p:cNvSpPr txBox="1"/>
          <p:nvPr/>
        </p:nvSpPr>
        <p:spPr>
          <a:xfrm>
            <a:off x="3322647" y="1509243"/>
            <a:ext cx="11642700" cy="923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5999">
                <a:latin typeface="Nunito Light"/>
                <a:ea typeface="Nunito Light"/>
                <a:cs typeface="Nunito Light"/>
                <a:sym typeface="Nunito Light"/>
              </a:rPr>
              <a:t>REFERENCES</a:t>
            </a:r>
            <a:endParaRPr/>
          </a:p>
        </p:txBody>
      </p:sp>
      <p:pic>
        <p:nvPicPr>
          <p:cNvPr id="417" name="Google Shape;417;p31"/>
          <p:cNvPicPr preferRelativeResize="0"/>
          <p:nvPr/>
        </p:nvPicPr>
        <p:blipFill rotWithShape="1">
          <a:blip r:embed="rId9">
            <a:alphaModFix/>
          </a:blip>
          <a:srcRect b="0" l="0" r="0" t="0"/>
          <a:stretch/>
        </p:blipFill>
        <p:spPr>
          <a:xfrm rot="10800000">
            <a:off x="-1733313" y="-4370799"/>
            <a:ext cx="9500260" cy="8229600"/>
          </a:xfrm>
          <a:prstGeom prst="rect">
            <a:avLst/>
          </a:prstGeom>
          <a:noFill/>
          <a:ln>
            <a:noFill/>
          </a:ln>
        </p:spPr>
      </p:pic>
      <p:pic>
        <p:nvPicPr>
          <p:cNvPr id="418" name="Google Shape;418;p31"/>
          <p:cNvPicPr preferRelativeResize="0"/>
          <p:nvPr/>
        </p:nvPicPr>
        <p:blipFill rotWithShape="1">
          <a:blip r:embed="rId9">
            <a:alphaModFix/>
          </a:blip>
          <a:srcRect b="0" l="0" r="0" t="0"/>
          <a:stretch/>
        </p:blipFill>
        <p:spPr>
          <a:xfrm rot="10800000">
            <a:off x="15666087" y="-5057617"/>
            <a:ext cx="9500260"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4"/>
          <p:cNvPicPr preferRelativeResize="0"/>
          <p:nvPr/>
        </p:nvPicPr>
        <p:blipFill rotWithShape="1">
          <a:blip r:embed="rId3">
            <a:alphaModFix/>
          </a:blip>
          <a:srcRect b="0" l="2107" r="2116" t="0"/>
          <a:stretch/>
        </p:blipFill>
        <p:spPr>
          <a:xfrm>
            <a:off x="-76200" y="0"/>
            <a:ext cx="18288003" cy="10286999"/>
          </a:xfrm>
          <a:prstGeom prst="rect">
            <a:avLst/>
          </a:prstGeom>
          <a:noFill/>
          <a:ln>
            <a:noFill/>
          </a:ln>
        </p:spPr>
      </p:pic>
      <p:sp>
        <p:nvSpPr>
          <p:cNvPr id="104" name="Google Shape;104;p14"/>
          <p:cNvSpPr txBox="1"/>
          <p:nvPr/>
        </p:nvSpPr>
        <p:spPr>
          <a:xfrm>
            <a:off x="1190225" y="3934777"/>
            <a:ext cx="5019000" cy="22161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GROUP</a:t>
            </a:r>
            <a:endParaRPr sz="5999">
              <a:solidFill>
                <a:srgbClr val="171616"/>
              </a:solidFill>
              <a:latin typeface="Nunito Light"/>
              <a:ea typeface="Nunito Light"/>
              <a:cs typeface="Nunito Light"/>
              <a:sym typeface="Nunito Light"/>
            </a:endParaRPr>
          </a:p>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MEMBERS</a:t>
            </a:r>
            <a:endParaRPr sz="5999">
              <a:solidFill>
                <a:srgbClr val="171616"/>
              </a:solidFill>
              <a:latin typeface="Nunito Light"/>
              <a:ea typeface="Nunito Light"/>
              <a:cs typeface="Nunito Light"/>
              <a:sym typeface="Nunito Light"/>
            </a:endParaRPr>
          </a:p>
        </p:txBody>
      </p:sp>
      <p:pic>
        <p:nvPicPr>
          <p:cNvPr id="105" name="Google Shape;105;p14"/>
          <p:cNvPicPr preferRelativeResize="0"/>
          <p:nvPr/>
        </p:nvPicPr>
        <p:blipFill rotWithShape="1">
          <a:blip r:embed="rId4">
            <a:alphaModFix/>
          </a:blip>
          <a:srcRect b="0" l="0" r="0" t="0"/>
          <a:stretch/>
        </p:blipFill>
        <p:spPr>
          <a:xfrm rot="10434098">
            <a:off x="-3559903" y="-4114800"/>
            <a:ext cx="9500260" cy="8229600"/>
          </a:xfrm>
          <a:prstGeom prst="rect">
            <a:avLst/>
          </a:prstGeom>
          <a:noFill/>
          <a:ln>
            <a:noFill/>
          </a:ln>
        </p:spPr>
      </p:pic>
      <p:pic>
        <p:nvPicPr>
          <p:cNvPr id="106" name="Google Shape;106;p14"/>
          <p:cNvPicPr preferRelativeResize="0"/>
          <p:nvPr/>
        </p:nvPicPr>
        <p:blipFill rotWithShape="1">
          <a:blip r:embed="rId5">
            <a:alphaModFix/>
          </a:blip>
          <a:srcRect b="0" l="0" r="0" t="0"/>
          <a:stretch/>
        </p:blipFill>
        <p:spPr>
          <a:xfrm>
            <a:off x="3424303" y="-592161"/>
            <a:ext cx="2359597" cy="2359597"/>
          </a:xfrm>
          <a:prstGeom prst="rect">
            <a:avLst/>
          </a:prstGeom>
          <a:noFill/>
          <a:ln>
            <a:noFill/>
          </a:ln>
        </p:spPr>
      </p:pic>
      <p:pic>
        <p:nvPicPr>
          <p:cNvPr id="107" name="Google Shape;107;p14"/>
          <p:cNvPicPr preferRelativeResize="0"/>
          <p:nvPr/>
        </p:nvPicPr>
        <p:blipFill rotWithShape="1">
          <a:blip r:embed="rId6">
            <a:alphaModFix/>
          </a:blip>
          <a:srcRect b="0" l="0" r="0" t="0"/>
          <a:stretch/>
        </p:blipFill>
        <p:spPr>
          <a:xfrm rot="4081910">
            <a:off x="14949815" y="4302367"/>
            <a:ext cx="7252335" cy="8229600"/>
          </a:xfrm>
          <a:prstGeom prst="rect">
            <a:avLst/>
          </a:prstGeom>
          <a:noFill/>
          <a:ln>
            <a:noFill/>
          </a:ln>
        </p:spPr>
      </p:pic>
      <p:pic>
        <p:nvPicPr>
          <p:cNvPr id="108" name="Google Shape;108;p14"/>
          <p:cNvPicPr preferRelativeResize="0"/>
          <p:nvPr/>
        </p:nvPicPr>
        <p:blipFill rotWithShape="1">
          <a:blip r:embed="rId7">
            <a:alphaModFix/>
          </a:blip>
          <a:srcRect b="0" l="0" r="0" t="0"/>
          <a:stretch/>
        </p:blipFill>
        <p:spPr>
          <a:xfrm>
            <a:off x="14819206" y="-483161"/>
            <a:ext cx="3878878" cy="2748994"/>
          </a:xfrm>
          <a:prstGeom prst="rect">
            <a:avLst/>
          </a:prstGeom>
          <a:noFill/>
          <a:ln>
            <a:noFill/>
          </a:ln>
        </p:spPr>
      </p:pic>
      <p:sp>
        <p:nvSpPr>
          <p:cNvPr id="109" name="Google Shape;109;p14"/>
          <p:cNvSpPr txBox="1"/>
          <p:nvPr/>
        </p:nvSpPr>
        <p:spPr>
          <a:xfrm>
            <a:off x="8383900" y="3615025"/>
            <a:ext cx="7432500" cy="31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300">
                <a:latin typeface="Nunito"/>
                <a:ea typeface="Nunito"/>
                <a:cs typeface="Nunito"/>
                <a:sym typeface="Nunito"/>
              </a:rPr>
              <a:t>MD ZEESHAN  SIDDIQUI               20054-CM-110</a:t>
            </a:r>
            <a:endParaRPr sz="2300">
              <a:latin typeface="Nunito"/>
              <a:ea typeface="Nunito"/>
              <a:cs typeface="Nunito"/>
              <a:sym typeface="Nunito"/>
            </a:endParaRPr>
          </a:p>
          <a:p>
            <a:pPr indent="0" lvl="0" marL="0" rtl="0" algn="l">
              <a:lnSpc>
                <a:spcPct val="150000"/>
              </a:lnSpc>
              <a:spcBef>
                <a:spcPts val="0"/>
              </a:spcBef>
              <a:spcAft>
                <a:spcPts val="0"/>
              </a:spcAft>
              <a:buNone/>
            </a:pPr>
            <a:r>
              <a:rPr lang="en-US" sz="2300">
                <a:latin typeface="Nunito"/>
                <a:ea typeface="Nunito"/>
                <a:cs typeface="Nunito"/>
                <a:sym typeface="Nunito"/>
              </a:rPr>
              <a:t>SAI SANTH</a:t>
            </a:r>
            <a:r>
              <a:rPr lang="en-US" sz="2300">
                <a:latin typeface="Nunito"/>
                <a:ea typeface="Nunito"/>
                <a:cs typeface="Nunito"/>
                <a:sym typeface="Nunito"/>
              </a:rPr>
              <a:t>OSH                              20054-CM-094</a:t>
            </a:r>
            <a:endParaRPr sz="2300">
              <a:latin typeface="Nunito"/>
              <a:ea typeface="Nunito"/>
              <a:cs typeface="Nunito"/>
              <a:sym typeface="Nunito"/>
            </a:endParaRPr>
          </a:p>
          <a:p>
            <a:pPr indent="0" lvl="0" marL="0" rtl="0" algn="l">
              <a:lnSpc>
                <a:spcPct val="150000"/>
              </a:lnSpc>
              <a:spcBef>
                <a:spcPts val="0"/>
              </a:spcBef>
              <a:spcAft>
                <a:spcPts val="0"/>
              </a:spcAft>
              <a:buNone/>
            </a:pPr>
            <a:r>
              <a:rPr lang="en-US" sz="2300">
                <a:latin typeface="Nunito"/>
                <a:ea typeface="Nunito"/>
                <a:cs typeface="Nunito"/>
                <a:sym typeface="Nunito"/>
              </a:rPr>
              <a:t>T. SAI VAMSHI                                 20054-CM-118</a:t>
            </a:r>
            <a:endParaRPr sz="2300">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lang="en-US" sz="2300">
                <a:solidFill>
                  <a:schemeClr val="dk1"/>
                </a:solidFill>
                <a:latin typeface="Nunito"/>
                <a:ea typeface="Nunito"/>
                <a:cs typeface="Nunito"/>
                <a:sym typeface="Nunito"/>
              </a:rPr>
              <a:t>HAMILPURE ASHMITH                  20054-CM-104</a:t>
            </a:r>
            <a:endParaRPr sz="2300">
              <a:latin typeface="Nunito"/>
              <a:ea typeface="Nunito"/>
              <a:cs typeface="Nunito"/>
              <a:sym typeface="Nunito"/>
            </a:endParaRPr>
          </a:p>
          <a:p>
            <a:pPr indent="0" lvl="0" marL="0" rtl="0" algn="l">
              <a:lnSpc>
                <a:spcPct val="150000"/>
              </a:lnSpc>
              <a:spcBef>
                <a:spcPts val="0"/>
              </a:spcBef>
              <a:spcAft>
                <a:spcPts val="0"/>
              </a:spcAft>
              <a:buNone/>
            </a:pPr>
            <a:r>
              <a:rPr lang="en-US" sz="2300">
                <a:latin typeface="Nunito"/>
                <a:ea typeface="Nunito"/>
                <a:cs typeface="Nunito"/>
                <a:sym typeface="Nunito"/>
              </a:rPr>
              <a:t>MOHAMMED ZAID AHMED          20054-CM-087   </a:t>
            </a:r>
            <a:endParaRPr sz="2300">
              <a:latin typeface="Nunito"/>
              <a:ea typeface="Nunito"/>
              <a:cs typeface="Nunito"/>
              <a:sym typeface="Nunito"/>
            </a:endParaRPr>
          </a:p>
          <a:p>
            <a:pPr indent="0" lvl="0" marL="0" rtl="0" algn="l">
              <a:spcBef>
                <a:spcPts val="0"/>
              </a:spcBef>
              <a:spcAft>
                <a:spcPts val="0"/>
              </a:spcAft>
              <a:buNone/>
            </a:pPr>
            <a:r>
              <a:t/>
            </a:r>
            <a:endParaRPr sz="23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32"/>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424" name="Google Shape;424;p32"/>
          <p:cNvPicPr preferRelativeResize="0"/>
          <p:nvPr/>
        </p:nvPicPr>
        <p:blipFill rotWithShape="1">
          <a:blip r:embed="rId4">
            <a:alphaModFix/>
          </a:blip>
          <a:srcRect b="0" l="0" r="0" t="0"/>
          <a:stretch/>
        </p:blipFill>
        <p:spPr>
          <a:xfrm rot="-8488100">
            <a:off x="5553418" y="-657854"/>
            <a:ext cx="3657600" cy="1669196"/>
          </a:xfrm>
          <a:prstGeom prst="rect">
            <a:avLst/>
          </a:prstGeom>
          <a:noFill/>
          <a:ln>
            <a:noFill/>
          </a:ln>
        </p:spPr>
      </p:pic>
      <p:pic>
        <p:nvPicPr>
          <p:cNvPr id="425" name="Google Shape;425;p32"/>
          <p:cNvPicPr preferRelativeResize="0"/>
          <p:nvPr/>
        </p:nvPicPr>
        <p:blipFill rotWithShape="1">
          <a:blip r:embed="rId5">
            <a:alphaModFix/>
          </a:blip>
          <a:srcRect b="0" l="0" r="0" t="0"/>
          <a:stretch/>
        </p:blipFill>
        <p:spPr>
          <a:xfrm rot="-5400000">
            <a:off x="15021550" y="2942156"/>
            <a:ext cx="718220" cy="4114800"/>
          </a:xfrm>
          <a:prstGeom prst="rect">
            <a:avLst/>
          </a:prstGeom>
          <a:noFill/>
          <a:ln>
            <a:noFill/>
          </a:ln>
        </p:spPr>
      </p:pic>
      <p:grpSp>
        <p:nvGrpSpPr>
          <p:cNvPr id="426" name="Google Shape;426;p32"/>
          <p:cNvGrpSpPr/>
          <p:nvPr/>
        </p:nvGrpSpPr>
        <p:grpSpPr>
          <a:xfrm>
            <a:off x="6168450" y="3428999"/>
            <a:ext cx="5951030" cy="2408736"/>
            <a:chOff x="0" y="-104775"/>
            <a:chExt cx="7934707" cy="4163762"/>
          </a:xfrm>
        </p:grpSpPr>
        <p:sp>
          <p:nvSpPr>
            <p:cNvPr id="427" name="Google Shape;427;p32"/>
            <p:cNvSpPr txBox="1"/>
            <p:nvPr/>
          </p:nvSpPr>
          <p:spPr>
            <a:xfrm>
              <a:off x="0" y="-104775"/>
              <a:ext cx="7477800" cy="38316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6000">
                  <a:latin typeface="Nunito Light"/>
                  <a:ea typeface="Nunito Light"/>
                  <a:cs typeface="Nunito Light"/>
                  <a:sym typeface="Nunito Light"/>
                </a:rPr>
                <a:t>THANK </a:t>
              </a:r>
              <a:br>
                <a:rPr lang="en-US" sz="6000">
                  <a:latin typeface="Nunito Light"/>
                  <a:ea typeface="Nunito Light"/>
                  <a:cs typeface="Nunito Light"/>
                  <a:sym typeface="Nunito Light"/>
                </a:rPr>
              </a:br>
              <a:r>
                <a:rPr lang="en-US" sz="6000">
                  <a:latin typeface="Nunito Light"/>
                  <a:ea typeface="Nunito Light"/>
                  <a:cs typeface="Nunito Light"/>
                  <a:sym typeface="Nunito Light"/>
                </a:rPr>
                <a:t>YOU</a:t>
              </a:r>
              <a:endParaRPr sz="6000"/>
            </a:p>
          </p:txBody>
        </p:sp>
        <p:sp>
          <p:nvSpPr>
            <p:cNvPr id="428" name="Google Shape;428;p32"/>
            <p:cNvSpPr txBox="1"/>
            <p:nvPr/>
          </p:nvSpPr>
          <p:spPr>
            <a:xfrm>
              <a:off x="0" y="3527087"/>
              <a:ext cx="7934700" cy="5319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t/>
              </a:r>
              <a:endParaRPr b="0" i="0" sz="1999" u="none" cap="none" strike="noStrike">
                <a:solidFill>
                  <a:srgbClr val="000000"/>
                </a:solidFill>
                <a:latin typeface="Nunito Light"/>
                <a:ea typeface="Nunito Light"/>
                <a:cs typeface="Nunito Light"/>
                <a:sym typeface="Nunito Light"/>
              </a:endParaRPr>
            </a:p>
          </p:txBody>
        </p:sp>
        <p:sp>
          <p:nvSpPr>
            <p:cNvPr id="429" name="Google Shape;429;p32"/>
            <p:cNvSpPr txBox="1"/>
            <p:nvPr/>
          </p:nvSpPr>
          <p:spPr>
            <a:xfrm>
              <a:off x="0" y="2130605"/>
              <a:ext cx="7934700" cy="3726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t/>
              </a:r>
              <a:endParaRPr/>
            </a:p>
          </p:txBody>
        </p:sp>
        <p:sp>
          <p:nvSpPr>
            <p:cNvPr id="430" name="Google Shape;430;p32"/>
            <p:cNvSpPr txBox="1"/>
            <p:nvPr/>
          </p:nvSpPr>
          <p:spPr>
            <a:xfrm>
              <a:off x="7" y="3551405"/>
              <a:ext cx="7934700" cy="3726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t/>
              </a:r>
              <a:endParaRPr/>
            </a:p>
          </p:txBody>
        </p:sp>
      </p:grpSp>
      <p:pic>
        <p:nvPicPr>
          <p:cNvPr id="431" name="Google Shape;431;p32"/>
          <p:cNvPicPr preferRelativeResize="0"/>
          <p:nvPr/>
        </p:nvPicPr>
        <p:blipFill rotWithShape="1">
          <a:blip r:embed="rId6">
            <a:alphaModFix/>
          </a:blip>
          <a:srcRect b="0" l="0" r="0" t="0"/>
          <a:stretch/>
        </p:blipFill>
        <p:spPr>
          <a:xfrm rot="-2323366">
            <a:off x="8252346" y="5474541"/>
            <a:ext cx="16230600" cy="7567517"/>
          </a:xfrm>
          <a:prstGeom prst="rect">
            <a:avLst/>
          </a:prstGeom>
          <a:noFill/>
          <a:ln>
            <a:noFill/>
          </a:ln>
        </p:spPr>
      </p:pic>
      <p:pic>
        <p:nvPicPr>
          <p:cNvPr id="432" name="Google Shape;432;p32"/>
          <p:cNvPicPr preferRelativeResize="0"/>
          <p:nvPr/>
        </p:nvPicPr>
        <p:blipFill rotWithShape="1">
          <a:blip r:embed="rId6">
            <a:alphaModFix/>
          </a:blip>
          <a:srcRect b="0" l="0" r="0" t="0"/>
          <a:stretch/>
        </p:blipFill>
        <p:spPr>
          <a:xfrm rot="-2323366">
            <a:off x="-4694094" y="-4247874"/>
            <a:ext cx="16230600" cy="7567517"/>
          </a:xfrm>
          <a:prstGeom prst="rect">
            <a:avLst/>
          </a:prstGeom>
          <a:noFill/>
          <a:ln>
            <a:noFill/>
          </a:ln>
        </p:spPr>
      </p:pic>
      <p:pic>
        <p:nvPicPr>
          <p:cNvPr id="433" name="Google Shape;433;p32"/>
          <p:cNvPicPr preferRelativeResize="0"/>
          <p:nvPr/>
        </p:nvPicPr>
        <p:blipFill rotWithShape="1">
          <a:blip r:embed="rId7">
            <a:alphaModFix/>
          </a:blip>
          <a:srcRect b="0" l="0" r="0" t="0"/>
          <a:stretch/>
        </p:blipFill>
        <p:spPr>
          <a:xfrm>
            <a:off x="-5575388" y="2814242"/>
            <a:ext cx="9500259" cy="8229600"/>
          </a:xfrm>
          <a:prstGeom prst="rect">
            <a:avLst/>
          </a:prstGeom>
          <a:noFill/>
          <a:ln>
            <a:noFill/>
          </a:ln>
        </p:spPr>
      </p:pic>
      <p:pic>
        <p:nvPicPr>
          <p:cNvPr id="434" name="Google Shape;434;p32"/>
          <p:cNvPicPr preferRelativeResize="0"/>
          <p:nvPr/>
        </p:nvPicPr>
        <p:blipFill rotWithShape="1">
          <a:blip r:embed="rId8">
            <a:alphaModFix/>
          </a:blip>
          <a:srcRect b="0" l="0" r="0" t="0"/>
          <a:stretch/>
        </p:blipFill>
        <p:spPr>
          <a:xfrm rot="-4994940">
            <a:off x="12666191" y="-2996547"/>
            <a:ext cx="7044183" cy="8050493"/>
          </a:xfrm>
          <a:prstGeom prst="rect">
            <a:avLst/>
          </a:prstGeom>
          <a:noFill/>
          <a:ln>
            <a:noFill/>
          </a:ln>
        </p:spPr>
      </p:pic>
      <p:pic>
        <p:nvPicPr>
          <p:cNvPr id="435" name="Google Shape;435;p32"/>
          <p:cNvPicPr preferRelativeResize="0"/>
          <p:nvPr/>
        </p:nvPicPr>
        <p:blipFill rotWithShape="1">
          <a:blip r:embed="rId8">
            <a:alphaModFix/>
          </a:blip>
          <a:srcRect b="0" l="0" r="0" t="0"/>
          <a:stretch/>
        </p:blipFill>
        <p:spPr>
          <a:xfrm rot="-4994940">
            <a:off x="-551248" y="7359268"/>
            <a:ext cx="7044183" cy="80504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5"/>
          <p:cNvPicPr preferRelativeResize="0"/>
          <p:nvPr/>
        </p:nvPicPr>
        <p:blipFill rotWithShape="1">
          <a:blip r:embed="rId3">
            <a:alphaModFix/>
          </a:blip>
          <a:srcRect b="0" l="2111" r="2110" t="0"/>
          <a:stretch/>
        </p:blipFill>
        <p:spPr>
          <a:xfrm>
            <a:off x="0" y="0"/>
            <a:ext cx="18288003" cy="10286999"/>
          </a:xfrm>
          <a:prstGeom prst="rect">
            <a:avLst/>
          </a:prstGeom>
          <a:noFill/>
          <a:ln>
            <a:noFill/>
          </a:ln>
        </p:spPr>
      </p:pic>
      <p:sp>
        <p:nvSpPr>
          <p:cNvPr id="115" name="Google Shape;115;p15"/>
          <p:cNvSpPr txBox="1"/>
          <p:nvPr/>
        </p:nvSpPr>
        <p:spPr>
          <a:xfrm>
            <a:off x="2060248" y="6407278"/>
            <a:ext cx="4900474" cy="2066893"/>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5999" u="none" cap="none" strike="noStrike">
                <a:solidFill>
                  <a:srgbClr val="171616"/>
                </a:solidFill>
                <a:latin typeface="Nunito Light"/>
                <a:ea typeface="Nunito Light"/>
                <a:cs typeface="Nunito Light"/>
                <a:sym typeface="Nunito Light"/>
              </a:rPr>
              <a:t>Table Of Contents</a:t>
            </a:r>
            <a:endParaRPr/>
          </a:p>
        </p:txBody>
      </p:sp>
      <p:sp>
        <p:nvSpPr>
          <p:cNvPr id="116" name="Google Shape;116;p15"/>
          <p:cNvSpPr txBox="1"/>
          <p:nvPr/>
        </p:nvSpPr>
        <p:spPr>
          <a:xfrm>
            <a:off x="12261612" y="6115661"/>
            <a:ext cx="2740800" cy="2154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pic>
        <p:nvPicPr>
          <p:cNvPr id="117" name="Google Shape;117;p15"/>
          <p:cNvPicPr preferRelativeResize="0"/>
          <p:nvPr/>
        </p:nvPicPr>
        <p:blipFill rotWithShape="1">
          <a:blip r:embed="rId4">
            <a:alphaModFix/>
          </a:blip>
          <a:srcRect b="0" l="0" r="0" t="0"/>
          <a:stretch/>
        </p:blipFill>
        <p:spPr>
          <a:xfrm>
            <a:off x="1053971" y="-2106429"/>
            <a:ext cx="16230600" cy="7567517"/>
          </a:xfrm>
          <a:prstGeom prst="rect">
            <a:avLst/>
          </a:prstGeom>
          <a:noFill/>
          <a:ln>
            <a:noFill/>
          </a:ln>
        </p:spPr>
      </p:pic>
      <p:pic>
        <p:nvPicPr>
          <p:cNvPr id="118" name="Google Shape;118;p15"/>
          <p:cNvPicPr preferRelativeResize="0"/>
          <p:nvPr/>
        </p:nvPicPr>
        <p:blipFill rotWithShape="1">
          <a:blip r:embed="rId5">
            <a:alphaModFix/>
          </a:blip>
          <a:srcRect b="0" l="0" r="0" t="0"/>
          <a:stretch/>
        </p:blipFill>
        <p:spPr>
          <a:xfrm>
            <a:off x="12473352" y="-3086100"/>
            <a:ext cx="8778240" cy="8229600"/>
          </a:xfrm>
          <a:prstGeom prst="rect">
            <a:avLst/>
          </a:prstGeom>
          <a:noFill/>
          <a:ln>
            <a:noFill/>
          </a:ln>
        </p:spPr>
      </p:pic>
      <p:pic>
        <p:nvPicPr>
          <p:cNvPr id="119" name="Google Shape;119;p15"/>
          <p:cNvPicPr preferRelativeResize="0"/>
          <p:nvPr/>
        </p:nvPicPr>
        <p:blipFill rotWithShape="1">
          <a:blip r:embed="rId6">
            <a:alphaModFix/>
          </a:blip>
          <a:srcRect b="0" l="0" r="0" t="0"/>
          <a:stretch/>
        </p:blipFill>
        <p:spPr>
          <a:xfrm>
            <a:off x="589554" y="3270098"/>
            <a:ext cx="718220" cy="4114800"/>
          </a:xfrm>
          <a:prstGeom prst="rect">
            <a:avLst/>
          </a:prstGeom>
          <a:noFill/>
          <a:ln>
            <a:noFill/>
          </a:ln>
        </p:spPr>
      </p:pic>
      <p:pic>
        <p:nvPicPr>
          <p:cNvPr id="120" name="Google Shape;120;p15"/>
          <p:cNvPicPr preferRelativeResize="0"/>
          <p:nvPr/>
        </p:nvPicPr>
        <p:blipFill rotWithShape="1">
          <a:blip r:embed="rId7">
            <a:alphaModFix/>
          </a:blip>
          <a:srcRect b="0" l="0" r="0" t="0"/>
          <a:stretch/>
        </p:blipFill>
        <p:spPr>
          <a:xfrm>
            <a:off x="-1389768" y="-355863"/>
            <a:ext cx="4391900" cy="5019315"/>
          </a:xfrm>
          <a:prstGeom prst="rect">
            <a:avLst/>
          </a:prstGeom>
          <a:noFill/>
          <a:ln>
            <a:noFill/>
          </a:ln>
        </p:spPr>
      </p:pic>
      <p:sp>
        <p:nvSpPr>
          <p:cNvPr id="121" name="Google Shape;121;p15"/>
          <p:cNvSpPr txBox="1"/>
          <p:nvPr/>
        </p:nvSpPr>
        <p:spPr>
          <a:xfrm>
            <a:off x="6609400" y="5966450"/>
            <a:ext cx="213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a:t>
            </a:r>
            <a:r>
              <a:rPr lang="en-US" sz="1800">
                <a:latin typeface="Nunito Sans Black"/>
                <a:ea typeface="Nunito Sans Black"/>
                <a:cs typeface="Nunito Sans Black"/>
                <a:sym typeface="Nunito Sans Black"/>
              </a:rPr>
              <a:t>1. ABSTRACT</a:t>
            </a:r>
            <a:endParaRPr sz="2000">
              <a:latin typeface="Nunito Sans Black"/>
              <a:ea typeface="Nunito Sans Black"/>
              <a:cs typeface="Nunito Sans Black"/>
              <a:sym typeface="Nunito Sans Black"/>
            </a:endParaRPr>
          </a:p>
        </p:txBody>
      </p:sp>
      <p:sp>
        <p:nvSpPr>
          <p:cNvPr id="122" name="Google Shape;122;p15"/>
          <p:cNvSpPr txBox="1"/>
          <p:nvPr/>
        </p:nvSpPr>
        <p:spPr>
          <a:xfrm>
            <a:off x="9566900" y="5931075"/>
            <a:ext cx="133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2.DES</a:t>
            </a:r>
            <a:endParaRPr sz="2000">
              <a:solidFill>
                <a:schemeClr val="dk1"/>
              </a:solidFill>
              <a:latin typeface="Nunito Sans Black"/>
              <a:ea typeface="Nunito Sans Black"/>
              <a:cs typeface="Nunito Sans Black"/>
              <a:sym typeface="Nunito Sans Black"/>
            </a:endParaRPr>
          </a:p>
        </p:txBody>
      </p:sp>
      <p:sp>
        <p:nvSpPr>
          <p:cNvPr id="123" name="Google Shape;123;p15"/>
          <p:cNvSpPr txBox="1"/>
          <p:nvPr/>
        </p:nvSpPr>
        <p:spPr>
          <a:xfrm>
            <a:off x="11907200" y="5924675"/>
            <a:ext cx="230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3.TRIPLE DES</a:t>
            </a:r>
            <a:endParaRPr>
              <a:latin typeface="Calibri"/>
              <a:ea typeface="Calibri"/>
              <a:cs typeface="Calibri"/>
              <a:sym typeface="Calibri"/>
            </a:endParaRPr>
          </a:p>
        </p:txBody>
      </p:sp>
      <p:sp>
        <p:nvSpPr>
          <p:cNvPr id="124" name="Google Shape;124;p15"/>
          <p:cNvSpPr txBox="1"/>
          <p:nvPr/>
        </p:nvSpPr>
        <p:spPr>
          <a:xfrm>
            <a:off x="14997725" y="5924675"/>
            <a:ext cx="213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4.ENCRYPTION     </a:t>
            </a:r>
            <a:endParaRPr sz="1800">
              <a:solidFill>
                <a:schemeClr val="dk1"/>
              </a:solidFill>
              <a:latin typeface="Nunito Sans Black"/>
              <a:ea typeface="Nunito Sans Black"/>
              <a:cs typeface="Nunito Sans Black"/>
              <a:sym typeface="Nunito Sans Black"/>
            </a:endParaRPr>
          </a:p>
          <a:p>
            <a:pPr indent="0" lvl="0" marL="0" rtl="0" algn="ctr">
              <a:spcBef>
                <a:spcPts val="0"/>
              </a:spcBef>
              <a:spcAft>
                <a:spcPts val="0"/>
              </a:spcAft>
              <a:buNone/>
            </a:pPr>
            <a:r>
              <a:rPr lang="en-US" sz="1800">
                <a:solidFill>
                  <a:schemeClr val="dk1"/>
                </a:solidFill>
                <a:latin typeface="Nunito Sans Black"/>
                <a:ea typeface="Nunito Sans Black"/>
                <a:cs typeface="Nunito Sans Black"/>
                <a:sym typeface="Nunito Sans Black"/>
              </a:rPr>
              <a:t>DECRYPTION</a:t>
            </a:r>
            <a:endParaRPr>
              <a:latin typeface="Calibri"/>
              <a:ea typeface="Calibri"/>
              <a:cs typeface="Calibri"/>
              <a:sym typeface="Calibri"/>
            </a:endParaRPr>
          </a:p>
        </p:txBody>
      </p:sp>
      <p:sp>
        <p:nvSpPr>
          <p:cNvPr id="125" name="Google Shape;125;p15"/>
          <p:cNvSpPr txBox="1"/>
          <p:nvPr/>
        </p:nvSpPr>
        <p:spPr>
          <a:xfrm>
            <a:off x="6609400" y="7689525"/>
            <a:ext cx="213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5.TRIPLE DES</a:t>
            </a:r>
            <a:endParaRPr sz="1800">
              <a:solidFill>
                <a:schemeClr val="dk1"/>
              </a:solidFill>
              <a:latin typeface="Nunito Sans Black"/>
              <a:ea typeface="Nunito Sans Black"/>
              <a:cs typeface="Nunito Sans Black"/>
              <a:sym typeface="Nunito Sans Black"/>
            </a:endParaRPr>
          </a:p>
          <a:p>
            <a:pPr indent="0" lvl="0" marL="0" rtl="0" algn="ctr">
              <a:spcBef>
                <a:spcPts val="0"/>
              </a:spcBef>
              <a:spcAft>
                <a:spcPts val="0"/>
              </a:spcAft>
              <a:buNone/>
            </a:pPr>
            <a:r>
              <a:rPr lang="en-US" sz="1800">
                <a:solidFill>
                  <a:schemeClr val="dk1"/>
                </a:solidFill>
                <a:latin typeface="Nunito Sans Black"/>
                <a:ea typeface="Nunito Sans Black"/>
                <a:cs typeface="Nunito Sans Black"/>
                <a:sym typeface="Nunito Sans Black"/>
              </a:rPr>
              <a:t>ALGORITHM</a:t>
            </a:r>
            <a:endParaRPr sz="1800">
              <a:solidFill>
                <a:schemeClr val="dk1"/>
              </a:solidFill>
              <a:latin typeface="Nunito Sans Black"/>
              <a:ea typeface="Nunito Sans Black"/>
              <a:cs typeface="Nunito Sans Black"/>
              <a:sym typeface="Nunito Sans Black"/>
            </a:endParaRPr>
          </a:p>
        </p:txBody>
      </p:sp>
      <p:sp>
        <p:nvSpPr>
          <p:cNvPr id="126" name="Google Shape;126;p15"/>
          <p:cNvSpPr txBox="1"/>
          <p:nvPr/>
        </p:nvSpPr>
        <p:spPr>
          <a:xfrm>
            <a:off x="9489700" y="7689525"/>
            <a:ext cx="198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6.PROCESS</a:t>
            </a:r>
            <a:endParaRPr>
              <a:latin typeface="Calibri"/>
              <a:ea typeface="Calibri"/>
              <a:cs typeface="Calibri"/>
              <a:sym typeface="Calibri"/>
            </a:endParaRPr>
          </a:p>
        </p:txBody>
      </p:sp>
      <p:sp>
        <p:nvSpPr>
          <p:cNvPr id="127" name="Google Shape;127;p15"/>
          <p:cNvSpPr txBox="1"/>
          <p:nvPr/>
        </p:nvSpPr>
        <p:spPr>
          <a:xfrm>
            <a:off x="11804325" y="7689525"/>
            <a:ext cx="28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7.IMPLEMENTATION</a:t>
            </a:r>
            <a:endParaRPr>
              <a:latin typeface="Calibri"/>
              <a:ea typeface="Calibri"/>
              <a:cs typeface="Calibri"/>
              <a:sym typeface="Calibri"/>
            </a:endParaRPr>
          </a:p>
        </p:txBody>
      </p:sp>
      <p:sp>
        <p:nvSpPr>
          <p:cNvPr id="128" name="Google Shape;128;p15"/>
          <p:cNvSpPr txBox="1"/>
          <p:nvPr/>
        </p:nvSpPr>
        <p:spPr>
          <a:xfrm>
            <a:off x="14941875" y="7689525"/>
            <a:ext cx="213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8.CONCLUSION</a:t>
            </a:r>
            <a:endParaRPr>
              <a:latin typeface="Calibri"/>
              <a:ea typeface="Calibri"/>
              <a:cs typeface="Calibri"/>
              <a:sym typeface="Calibri"/>
            </a:endParaRPr>
          </a:p>
        </p:txBody>
      </p:sp>
      <p:sp>
        <p:nvSpPr>
          <p:cNvPr id="129" name="Google Shape;129;p15"/>
          <p:cNvSpPr txBox="1"/>
          <p:nvPr/>
        </p:nvSpPr>
        <p:spPr>
          <a:xfrm>
            <a:off x="10132700" y="9264000"/>
            <a:ext cx="213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Nunito Sans Black"/>
                <a:ea typeface="Nunito Sans Black"/>
                <a:cs typeface="Nunito Sans Black"/>
                <a:sym typeface="Nunito Sans Black"/>
              </a:rPr>
              <a:t>9.REFERENCES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pic>
        <p:nvPicPr>
          <p:cNvPr id="135" name="Google Shape;135;p16"/>
          <p:cNvPicPr preferRelativeResize="0"/>
          <p:nvPr/>
        </p:nvPicPr>
        <p:blipFill rotWithShape="1">
          <a:blip r:embed="rId4">
            <a:alphaModFix/>
          </a:blip>
          <a:srcRect b="0" l="0" r="0" t="0"/>
          <a:stretch/>
        </p:blipFill>
        <p:spPr>
          <a:xfrm>
            <a:off x="-9904599" y="6032149"/>
            <a:ext cx="16230600" cy="7567517"/>
          </a:xfrm>
          <a:prstGeom prst="rect">
            <a:avLst/>
          </a:prstGeom>
          <a:noFill/>
          <a:ln>
            <a:noFill/>
          </a:ln>
        </p:spPr>
      </p:pic>
      <p:grpSp>
        <p:nvGrpSpPr>
          <p:cNvPr id="136" name="Google Shape;136;p16"/>
          <p:cNvGrpSpPr/>
          <p:nvPr/>
        </p:nvGrpSpPr>
        <p:grpSpPr>
          <a:xfrm>
            <a:off x="1903100" y="591476"/>
            <a:ext cx="13938712" cy="6946036"/>
            <a:chOff x="0" y="-3713019"/>
            <a:chExt cx="9342300" cy="5678578"/>
          </a:xfrm>
        </p:grpSpPr>
        <p:sp>
          <p:nvSpPr>
            <p:cNvPr id="137" name="Google Shape;137;p16"/>
            <p:cNvSpPr txBox="1"/>
            <p:nvPr/>
          </p:nvSpPr>
          <p:spPr>
            <a:xfrm>
              <a:off x="0" y="-3334527"/>
              <a:ext cx="9342300" cy="1141500"/>
            </a:xfrm>
            <a:prstGeom prst="rect">
              <a:avLst/>
            </a:prstGeom>
            <a:noFill/>
            <a:ln>
              <a:noFill/>
            </a:ln>
          </p:spPr>
          <p:txBody>
            <a:bodyPr anchorCtr="0" anchor="t" bIns="0" lIns="0" spcFirstLastPara="1" rIns="0" wrap="square" tIns="0">
              <a:spAutoFit/>
            </a:bodyPr>
            <a:lstStyle/>
            <a:p>
              <a:pPr indent="0" lvl="0" marL="0" marR="0" rtl="0" algn="ctr">
                <a:lnSpc>
                  <a:spcPct val="119005"/>
                </a:lnSpc>
                <a:spcBef>
                  <a:spcPts val="0"/>
                </a:spcBef>
                <a:spcAft>
                  <a:spcPts val="0"/>
                </a:spcAft>
                <a:buNone/>
              </a:pPr>
              <a:r>
                <a:rPr b="0" i="0" lang="en-US" sz="9071" u="none" cap="none" strike="noStrike">
                  <a:solidFill>
                    <a:srgbClr val="171616"/>
                  </a:solidFill>
                  <a:latin typeface="Nunito Sans ExtraLight"/>
                  <a:ea typeface="Nunito Sans ExtraLight"/>
                  <a:cs typeface="Nunito Sans ExtraLight"/>
                  <a:sym typeface="Nunito Sans ExtraLight"/>
                </a:rPr>
                <a:t>AB</a:t>
              </a:r>
              <a:r>
                <a:rPr lang="en-US" sz="9071">
                  <a:solidFill>
                    <a:srgbClr val="171616"/>
                  </a:solidFill>
                  <a:latin typeface="Nunito Sans ExtraLight"/>
                  <a:ea typeface="Nunito Sans ExtraLight"/>
                  <a:cs typeface="Nunito Sans ExtraLight"/>
                  <a:sym typeface="Nunito Sans ExtraLight"/>
                </a:rPr>
                <a:t>STRACT</a:t>
              </a:r>
              <a:endParaRPr/>
            </a:p>
          </p:txBody>
        </p:sp>
        <p:sp>
          <p:nvSpPr>
            <p:cNvPr id="138" name="Google Shape;138;p16"/>
            <p:cNvSpPr txBox="1"/>
            <p:nvPr/>
          </p:nvSpPr>
          <p:spPr>
            <a:xfrm>
              <a:off x="619336" y="-1295142"/>
              <a:ext cx="8221800" cy="3260700"/>
            </a:xfrm>
            <a:prstGeom prst="rect">
              <a:avLst/>
            </a:prstGeom>
            <a:noFill/>
            <a:ln>
              <a:noFill/>
            </a:ln>
          </p:spPr>
          <p:txBody>
            <a:bodyPr anchorCtr="0" anchor="t" bIns="0" lIns="0" spcFirstLastPara="1" rIns="0" wrap="square" tIns="0">
              <a:spAutoFit/>
            </a:bodyPr>
            <a:lstStyle/>
            <a:p>
              <a:pPr indent="-380936" lvl="0" marL="457200" marR="0" rtl="0" algn="l">
                <a:lnSpc>
                  <a:spcPct val="140020"/>
                </a:lnSpc>
                <a:spcBef>
                  <a:spcPts val="0"/>
                </a:spcBef>
                <a:spcAft>
                  <a:spcPts val="0"/>
                </a:spcAft>
                <a:buClr>
                  <a:srgbClr val="171616"/>
                </a:buClr>
                <a:buSzPts val="2399"/>
                <a:buFont typeface="Nunito Light"/>
                <a:buChar char="❖"/>
              </a:pPr>
              <a:r>
                <a:rPr lang="en-US" sz="2399">
                  <a:solidFill>
                    <a:srgbClr val="171616"/>
                  </a:solidFill>
                  <a:latin typeface="Nunito Light"/>
                  <a:ea typeface="Nunito Light"/>
                  <a:cs typeface="Nunito Light"/>
                  <a:sym typeface="Nunito Light"/>
                </a:rPr>
                <a:t>In today’s</a:t>
              </a:r>
              <a:r>
                <a:rPr b="0" i="0" lang="en-US" sz="2399" u="none" cap="none" strike="noStrike">
                  <a:solidFill>
                    <a:srgbClr val="171616"/>
                  </a:solidFill>
                  <a:latin typeface="Nunito Light"/>
                  <a:ea typeface="Nunito Light"/>
                  <a:cs typeface="Nunito Light"/>
                  <a:sym typeface="Nunito Light"/>
                </a:rPr>
                <a:t> world almost all digital services like internet communication</a:t>
              </a:r>
              <a:r>
                <a:rPr lang="en-US" sz="2399">
                  <a:solidFill>
                    <a:srgbClr val="171616"/>
                  </a:solidFill>
                  <a:latin typeface="Nunito Light"/>
                  <a:ea typeface="Nunito Light"/>
                  <a:cs typeface="Nunito Light"/>
                  <a:sym typeface="Nunito Light"/>
                </a:rPr>
                <a:t>, medical and military imaging systems, multimedia system needs a high level and protected security.</a:t>
              </a:r>
              <a:endParaRPr sz="2399">
                <a:solidFill>
                  <a:srgbClr val="171616"/>
                </a:solidFill>
                <a:latin typeface="Nunito Light"/>
                <a:ea typeface="Nunito Light"/>
                <a:cs typeface="Nunito Light"/>
                <a:sym typeface="Nunito Light"/>
              </a:endParaRPr>
            </a:p>
            <a:p>
              <a:pPr indent="-380936" lvl="0" marL="457200" marR="0" rtl="0" algn="l">
                <a:lnSpc>
                  <a:spcPct val="140020"/>
                </a:lnSpc>
                <a:spcBef>
                  <a:spcPts val="0"/>
                </a:spcBef>
                <a:spcAft>
                  <a:spcPts val="0"/>
                </a:spcAft>
                <a:buClr>
                  <a:srgbClr val="171616"/>
                </a:buClr>
                <a:buSzPts val="2399"/>
                <a:buFont typeface="Nunito Light"/>
                <a:buChar char="❖"/>
              </a:pPr>
              <a:r>
                <a:rPr lang="en-US" sz="2399">
                  <a:solidFill>
                    <a:srgbClr val="171616"/>
                  </a:solidFill>
                  <a:latin typeface="Nunito Light"/>
                  <a:ea typeface="Nunito Light"/>
                  <a:cs typeface="Nunito Light"/>
                  <a:sym typeface="Nunito Light"/>
                </a:rPr>
                <a:t>There is a need for security level in order to safely store and transmit digital image containing critical information.</a:t>
              </a:r>
              <a:endParaRPr sz="2399">
                <a:solidFill>
                  <a:srgbClr val="171616"/>
                </a:solidFill>
                <a:latin typeface="Nunito Light"/>
                <a:ea typeface="Nunito Light"/>
                <a:cs typeface="Nunito Light"/>
                <a:sym typeface="Nunito Light"/>
              </a:endParaRPr>
            </a:p>
            <a:p>
              <a:pPr indent="-380936" lvl="0" marL="457200" marR="0" rtl="0" algn="l">
                <a:lnSpc>
                  <a:spcPct val="140020"/>
                </a:lnSpc>
                <a:spcBef>
                  <a:spcPts val="0"/>
                </a:spcBef>
                <a:spcAft>
                  <a:spcPts val="0"/>
                </a:spcAft>
                <a:buClr>
                  <a:srgbClr val="171616"/>
                </a:buClr>
                <a:buSzPts val="2399"/>
                <a:buFont typeface="Nunito Light"/>
                <a:buChar char="❖"/>
              </a:pPr>
              <a:r>
                <a:rPr lang="en-US" sz="2399">
                  <a:solidFill>
                    <a:srgbClr val="171616"/>
                  </a:solidFill>
                  <a:latin typeface="Nunito Light"/>
                  <a:ea typeface="Nunito Light"/>
                  <a:cs typeface="Nunito Light"/>
                  <a:sym typeface="Nunito Light"/>
                </a:rPr>
                <a:t>Therefore, there is a need for image encryption techniques in order to hide images from such attacks.</a:t>
              </a:r>
              <a:endParaRPr sz="2399">
                <a:solidFill>
                  <a:srgbClr val="171616"/>
                </a:solidFill>
                <a:latin typeface="Nunito Light"/>
                <a:ea typeface="Nunito Light"/>
                <a:cs typeface="Nunito Light"/>
                <a:sym typeface="Nunito Light"/>
              </a:endParaRPr>
            </a:p>
            <a:p>
              <a:pPr indent="-380936" lvl="0" marL="457200" marR="0" rtl="0" algn="l">
                <a:lnSpc>
                  <a:spcPct val="140020"/>
                </a:lnSpc>
                <a:spcBef>
                  <a:spcPts val="0"/>
                </a:spcBef>
                <a:spcAft>
                  <a:spcPts val="0"/>
                </a:spcAft>
                <a:buClr>
                  <a:srgbClr val="171616"/>
                </a:buClr>
                <a:buSzPts val="2399"/>
                <a:buFont typeface="Nunito Light"/>
                <a:buChar char="❖"/>
              </a:pPr>
              <a:r>
                <a:rPr lang="en-US" sz="2399">
                  <a:solidFill>
                    <a:srgbClr val="171616"/>
                  </a:solidFill>
                  <a:latin typeface="Nunito Light"/>
                  <a:ea typeface="Nunito Light"/>
                  <a:cs typeface="Nunito Light"/>
                  <a:sym typeface="Nunito Light"/>
                </a:rPr>
                <a:t>In this system we use Triple DES(Data Encryption Standard) in order to hide images.</a:t>
              </a:r>
              <a:endParaRPr sz="2399">
                <a:solidFill>
                  <a:srgbClr val="171616"/>
                </a:solidFill>
                <a:latin typeface="Nunito Light"/>
                <a:ea typeface="Nunito Light"/>
                <a:cs typeface="Nunito Light"/>
                <a:sym typeface="Nunito Light"/>
              </a:endParaRPr>
            </a:p>
            <a:p>
              <a:pPr indent="0" lvl="0" marL="457200" marR="0" rtl="0" algn="l">
                <a:lnSpc>
                  <a:spcPct val="140020"/>
                </a:lnSpc>
                <a:spcBef>
                  <a:spcPts val="0"/>
                </a:spcBef>
                <a:spcAft>
                  <a:spcPts val="0"/>
                </a:spcAft>
                <a:buNone/>
              </a:pPr>
              <a:r>
                <a:rPr lang="en-US" sz="2399">
                  <a:solidFill>
                    <a:srgbClr val="171616"/>
                  </a:solidFill>
                  <a:latin typeface="Nunito Light"/>
                  <a:ea typeface="Nunito Light"/>
                  <a:cs typeface="Nunito Light"/>
                  <a:sym typeface="Nunito Light"/>
                </a:rPr>
                <a:t>Such Encryption technique helps to avoid Active and Passive Attacks.</a:t>
              </a:r>
              <a:endParaRPr sz="2399">
                <a:solidFill>
                  <a:srgbClr val="171616"/>
                </a:solidFill>
                <a:latin typeface="Nunito Light"/>
                <a:ea typeface="Nunito Light"/>
                <a:cs typeface="Nunito Light"/>
                <a:sym typeface="Nunito Light"/>
              </a:endParaRPr>
            </a:p>
          </p:txBody>
        </p:sp>
        <p:sp>
          <p:nvSpPr>
            <p:cNvPr id="139" name="Google Shape;139;p16"/>
            <p:cNvSpPr txBox="1"/>
            <p:nvPr/>
          </p:nvSpPr>
          <p:spPr>
            <a:xfrm>
              <a:off x="2844013" y="-3713019"/>
              <a:ext cx="3654300" cy="251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US" sz="1999" u="none" cap="none" strike="noStrike">
                  <a:solidFill>
                    <a:srgbClr val="171616"/>
                  </a:solidFill>
                  <a:latin typeface="Nunito Sans"/>
                  <a:ea typeface="Nunito Sans"/>
                  <a:cs typeface="Nunito Sans"/>
                  <a:sym typeface="Nunito Sans"/>
                </a:rPr>
                <a:t>01.</a:t>
              </a:r>
              <a:endParaRPr/>
            </a:p>
          </p:txBody>
        </p:sp>
      </p:grpSp>
      <p:pic>
        <p:nvPicPr>
          <p:cNvPr id="140" name="Google Shape;140;p16"/>
          <p:cNvPicPr preferRelativeResize="0"/>
          <p:nvPr/>
        </p:nvPicPr>
        <p:blipFill rotWithShape="1">
          <a:blip r:embed="rId5">
            <a:alphaModFix/>
          </a:blip>
          <a:srcRect b="0" l="0" r="0" t="0"/>
          <a:stretch/>
        </p:blipFill>
        <p:spPr>
          <a:xfrm rot="10319627">
            <a:off x="12320725" y="-1865089"/>
            <a:ext cx="8778240" cy="8229600"/>
          </a:xfrm>
          <a:prstGeom prst="rect">
            <a:avLst/>
          </a:prstGeom>
          <a:noFill/>
          <a:ln>
            <a:noFill/>
          </a:ln>
        </p:spPr>
      </p:pic>
      <p:pic>
        <p:nvPicPr>
          <p:cNvPr id="141" name="Google Shape;141;p16"/>
          <p:cNvPicPr preferRelativeResize="0"/>
          <p:nvPr/>
        </p:nvPicPr>
        <p:blipFill rotWithShape="1">
          <a:blip r:embed="rId6">
            <a:alphaModFix/>
          </a:blip>
          <a:srcRect b="0" l="0" r="0" t="0"/>
          <a:stretch/>
        </p:blipFill>
        <p:spPr>
          <a:xfrm>
            <a:off x="16661105" y="4307957"/>
            <a:ext cx="718220" cy="4114800"/>
          </a:xfrm>
          <a:prstGeom prst="rect">
            <a:avLst/>
          </a:prstGeom>
          <a:noFill/>
          <a:ln>
            <a:noFill/>
          </a:ln>
        </p:spPr>
      </p:pic>
      <p:pic>
        <p:nvPicPr>
          <p:cNvPr id="142" name="Google Shape;142;p16"/>
          <p:cNvPicPr preferRelativeResize="0"/>
          <p:nvPr/>
        </p:nvPicPr>
        <p:blipFill rotWithShape="1">
          <a:blip r:embed="rId7">
            <a:alphaModFix/>
          </a:blip>
          <a:srcRect b="0" l="0" r="0" t="0"/>
          <a:stretch/>
        </p:blipFill>
        <p:spPr>
          <a:xfrm>
            <a:off x="-1389768" y="-355863"/>
            <a:ext cx="4391900" cy="5019315"/>
          </a:xfrm>
          <a:prstGeom prst="rect">
            <a:avLst/>
          </a:prstGeom>
          <a:noFill/>
          <a:ln>
            <a:noFill/>
          </a:ln>
        </p:spPr>
      </p:pic>
      <p:pic>
        <p:nvPicPr>
          <p:cNvPr id="143" name="Google Shape;143;p16"/>
          <p:cNvPicPr preferRelativeResize="0"/>
          <p:nvPr/>
        </p:nvPicPr>
        <p:blipFill rotWithShape="1">
          <a:blip r:embed="rId8">
            <a:alphaModFix/>
          </a:blip>
          <a:srcRect b="0" l="0" r="0" t="0"/>
          <a:stretch/>
        </p:blipFill>
        <p:spPr>
          <a:xfrm rot="-4794640">
            <a:off x="1911989" y="-404967"/>
            <a:ext cx="1470957" cy="21402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grpSp>
        <p:nvGrpSpPr>
          <p:cNvPr id="149" name="Google Shape;149;p17"/>
          <p:cNvGrpSpPr/>
          <p:nvPr/>
        </p:nvGrpSpPr>
        <p:grpSpPr>
          <a:xfrm>
            <a:off x="4912050" y="1800226"/>
            <a:ext cx="8692425" cy="5384001"/>
            <a:chOff x="-971467" y="-28575"/>
            <a:chExt cx="11589900" cy="6120270"/>
          </a:xfrm>
        </p:grpSpPr>
        <p:sp>
          <p:nvSpPr>
            <p:cNvPr id="150" name="Google Shape;150;p17"/>
            <p:cNvSpPr txBox="1"/>
            <p:nvPr/>
          </p:nvSpPr>
          <p:spPr>
            <a:xfrm>
              <a:off x="-971467" y="726795"/>
              <a:ext cx="11589900" cy="5364900"/>
            </a:xfrm>
            <a:prstGeom prst="rect">
              <a:avLst/>
            </a:prstGeom>
            <a:noFill/>
            <a:ln>
              <a:noFill/>
            </a:ln>
          </p:spPr>
          <p:txBody>
            <a:bodyPr anchorCtr="0" anchor="t" bIns="0" lIns="0" spcFirstLastPara="1" rIns="0" wrap="square" tIns="0">
              <a:spAutoFit/>
            </a:bodyPr>
            <a:lstStyle/>
            <a:p>
              <a:pPr indent="0" lvl="0" marL="0" marR="0" rtl="0" algn="ctr">
                <a:lnSpc>
                  <a:spcPct val="119005"/>
                </a:lnSpc>
                <a:spcBef>
                  <a:spcPts val="0"/>
                </a:spcBef>
                <a:spcAft>
                  <a:spcPts val="0"/>
                </a:spcAft>
                <a:buNone/>
              </a:pPr>
              <a:r>
                <a:rPr lang="en-US" sz="9071">
                  <a:solidFill>
                    <a:srgbClr val="171616"/>
                  </a:solidFill>
                  <a:latin typeface="Nunito Sans ExtraLight"/>
                  <a:ea typeface="Nunito Sans ExtraLight"/>
                  <a:cs typeface="Nunito Sans ExtraLight"/>
                  <a:sym typeface="Nunito Sans ExtraLight"/>
                </a:rPr>
                <a:t>DES:</a:t>
              </a:r>
              <a:endParaRPr sz="9071">
                <a:solidFill>
                  <a:srgbClr val="171616"/>
                </a:solidFill>
                <a:latin typeface="Nunito Sans ExtraLight"/>
                <a:ea typeface="Nunito Sans ExtraLight"/>
                <a:cs typeface="Nunito Sans ExtraLight"/>
                <a:sym typeface="Nunito Sans ExtraLight"/>
              </a:endParaRPr>
            </a:p>
            <a:p>
              <a:pPr indent="0" lvl="0" marL="0" marR="0" rtl="0" algn="ctr">
                <a:lnSpc>
                  <a:spcPct val="119005"/>
                </a:lnSpc>
                <a:spcBef>
                  <a:spcPts val="0"/>
                </a:spcBef>
                <a:spcAft>
                  <a:spcPts val="0"/>
                </a:spcAft>
                <a:buNone/>
              </a:pPr>
              <a:r>
                <a:rPr lang="en-US" sz="9071">
                  <a:solidFill>
                    <a:srgbClr val="171616"/>
                  </a:solidFill>
                  <a:latin typeface="Nunito Sans ExtraLight"/>
                  <a:ea typeface="Nunito Sans ExtraLight"/>
                  <a:cs typeface="Nunito Sans ExtraLight"/>
                  <a:sym typeface="Nunito Sans ExtraLight"/>
                </a:rPr>
                <a:t>Data Encryption Standard</a:t>
              </a:r>
              <a:endParaRPr sz="9071">
                <a:solidFill>
                  <a:srgbClr val="171616"/>
                </a:solidFill>
                <a:latin typeface="Nunito Sans ExtraLight"/>
                <a:ea typeface="Nunito Sans ExtraLight"/>
                <a:cs typeface="Nunito Sans ExtraLight"/>
                <a:sym typeface="Nunito Sans ExtraLight"/>
              </a:endParaRPr>
            </a:p>
          </p:txBody>
        </p:sp>
        <p:sp>
          <p:nvSpPr>
            <p:cNvPr id="151" name="Google Shape;151;p17"/>
            <p:cNvSpPr txBox="1"/>
            <p:nvPr/>
          </p:nvSpPr>
          <p:spPr>
            <a:xfrm>
              <a:off x="1053187" y="4752894"/>
              <a:ext cx="7236000" cy="2451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152" name="Google Shape;152;p17"/>
            <p:cNvSpPr txBox="1"/>
            <p:nvPr/>
          </p:nvSpPr>
          <p:spPr>
            <a:xfrm>
              <a:off x="2844003" y="-28575"/>
              <a:ext cx="3654300" cy="3498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US" sz="1999" u="none" cap="none" strike="noStrike">
                  <a:solidFill>
                    <a:srgbClr val="171616"/>
                  </a:solidFill>
                  <a:latin typeface="Nunito Sans"/>
                  <a:ea typeface="Nunito Sans"/>
                  <a:cs typeface="Nunito Sans"/>
                  <a:sym typeface="Nunito Sans"/>
                </a:rPr>
                <a:t>02.</a:t>
              </a:r>
              <a:endParaRPr/>
            </a:p>
          </p:txBody>
        </p:sp>
      </p:grpSp>
      <p:pic>
        <p:nvPicPr>
          <p:cNvPr id="153" name="Google Shape;153;p17"/>
          <p:cNvPicPr preferRelativeResize="0"/>
          <p:nvPr/>
        </p:nvPicPr>
        <p:blipFill rotWithShape="1">
          <a:blip r:embed="rId4">
            <a:alphaModFix/>
          </a:blip>
          <a:srcRect b="0" l="0" r="0" t="0"/>
          <a:stretch/>
        </p:blipFill>
        <p:spPr>
          <a:xfrm>
            <a:off x="9264025" y="-5139919"/>
            <a:ext cx="16230600" cy="7567517"/>
          </a:xfrm>
          <a:prstGeom prst="rect">
            <a:avLst/>
          </a:prstGeom>
          <a:noFill/>
          <a:ln>
            <a:noFill/>
          </a:ln>
        </p:spPr>
      </p:pic>
      <p:pic>
        <p:nvPicPr>
          <p:cNvPr id="154" name="Google Shape;154;p17"/>
          <p:cNvPicPr preferRelativeResize="0"/>
          <p:nvPr/>
        </p:nvPicPr>
        <p:blipFill rotWithShape="1">
          <a:blip r:embed="rId5">
            <a:alphaModFix/>
          </a:blip>
          <a:srcRect b="0" l="0" r="0" t="0"/>
          <a:stretch/>
        </p:blipFill>
        <p:spPr>
          <a:xfrm rot="10319627">
            <a:off x="-4254493" y="4056812"/>
            <a:ext cx="8778240" cy="8229600"/>
          </a:xfrm>
          <a:prstGeom prst="rect">
            <a:avLst/>
          </a:prstGeom>
          <a:noFill/>
          <a:ln>
            <a:noFill/>
          </a:ln>
        </p:spPr>
      </p:pic>
      <p:pic>
        <p:nvPicPr>
          <p:cNvPr id="155" name="Google Shape;155;p17"/>
          <p:cNvPicPr preferRelativeResize="0"/>
          <p:nvPr/>
        </p:nvPicPr>
        <p:blipFill rotWithShape="1">
          <a:blip r:embed="rId6">
            <a:alphaModFix/>
          </a:blip>
          <a:srcRect b="0" l="0" r="0" t="0"/>
          <a:stretch/>
        </p:blipFill>
        <p:spPr>
          <a:xfrm>
            <a:off x="1566362" y="3712715"/>
            <a:ext cx="718220" cy="4114800"/>
          </a:xfrm>
          <a:prstGeom prst="rect">
            <a:avLst/>
          </a:prstGeom>
          <a:noFill/>
          <a:ln>
            <a:noFill/>
          </a:ln>
        </p:spPr>
      </p:pic>
      <p:pic>
        <p:nvPicPr>
          <p:cNvPr id="156" name="Google Shape;156;p17"/>
          <p:cNvPicPr preferRelativeResize="0"/>
          <p:nvPr/>
        </p:nvPicPr>
        <p:blipFill rotWithShape="1">
          <a:blip r:embed="rId7">
            <a:alphaModFix/>
          </a:blip>
          <a:srcRect b="0" l="0" r="0" t="0"/>
          <a:stretch/>
        </p:blipFill>
        <p:spPr>
          <a:xfrm>
            <a:off x="3616376" y="7565444"/>
            <a:ext cx="4391900" cy="5019315"/>
          </a:xfrm>
          <a:prstGeom prst="rect">
            <a:avLst/>
          </a:prstGeom>
          <a:noFill/>
          <a:ln>
            <a:noFill/>
          </a:ln>
        </p:spPr>
      </p:pic>
      <p:pic>
        <p:nvPicPr>
          <p:cNvPr id="157" name="Google Shape;157;p17"/>
          <p:cNvPicPr preferRelativeResize="0"/>
          <p:nvPr/>
        </p:nvPicPr>
        <p:blipFill rotWithShape="1">
          <a:blip r:embed="rId8">
            <a:alphaModFix/>
          </a:blip>
          <a:srcRect b="0" l="0" r="0" t="0"/>
          <a:stretch/>
        </p:blipFill>
        <p:spPr>
          <a:xfrm rot="-1045899">
            <a:off x="14086436" y="7020136"/>
            <a:ext cx="3878878" cy="2748994"/>
          </a:xfrm>
          <a:prstGeom prst="rect">
            <a:avLst/>
          </a:prstGeom>
          <a:noFill/>
          <a:ln>
            <a:noFill/>
          </a:ln>
        </p:spPr>
      </p:pic>
      <p:pic>
        <p:nvPicPr>
          <p:cNvPr id="158" name="Google Shape;158;p17"/>
          <p:cNvPicPr preferRelativeResize="0"/>
          <p:nvPr/>
        </p:nvPicPr>
        <p:blipFill rotWithShape="1">
          <a:blip r:embed="rId9">
            <a:alphaModFix/>
          </a:blip>
          <a:srcRect b="0" l="0" r="0" t="0"/>
          <a:stretch/>
        </p:blipFill>
        <p:spPr>
          <a:xfrm rot="-10486936">
            <a:off x="15968165" y="2532193"/>
            <a:ext cx="5878047" cy="8872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b="0" l="2111" r="2110" t="0"/>
          <a:stretch/>
        </p:blipFill>
        <p:spPr>
          <a:xfrm>
            <a:off x="0" y="0"/>
            <a:ext cx="18288000" cy="10287000"/>
          </a:xfrm>
          <a:prstGeom prst="rect">
            <a:avLst/>
          </a:prstGeom>
          <a:noFill/>
          <a:ln>
            <a:noFill/>
          </a:ln>
        </p:spPr>
      </p:pic>
      <p:pic>
        <p:nvPicPr>
          <p:cNvPr id="164" name="Google Shape;164;p18"/>
          <p:cNvPicPr preferRelativeResize="0"/>
          <p:nvPr/>
        </p:nvPicPr>
        <p:blipFill rotWithShape="1">
          <a:blip r:embed="rId4">
            <a:alphaModFix/>
          </a:blip>
          <a:srcRect b="0" l="0" r="0" t="0"/>
          <a:stretch/>
        </p:blipFill>
        <p:spPr>
          <a:xfrm rot="5480170">
            <a:off x="9957340" y="1526077"/>
            <a:ext cx="16230600" cy="7567517"/>
          </a:xfrm>
          <a:prstGeom prst="rect">
            <a:avLst/>
          </a:prstGeom>
          <a:noFill/>
          <a:ln>
            <a:noFill/>
          </a:ln>
        </p:spPr>
      </p:pic>
      <p:pic>
        <p:nvPicPr>
          <p:cNvPr id="165" name="Google Shape;165;p18"/>
          <p:cNvPicPr preferRelativeResize="0"/>
          <p:nvPr/>
        </p:nvPicPr>
        <p:blipFill rotWithShape="1">
          <a:blip r:embed="rId5">
            <a:alphaModFix/>
          </a:blip>
          <a:srcRect b="0" l="0" r="0" t="0"/>
          <a:stretch/>
        </p:blipFill>
        <p:spPr>
          <a:xfrm rot="-7176145">
            <a:off x="919917" y="8320744"/>
            <a:ext cx="1470957" cy="2140281"/>
          </a:xfrm>
          <a:prstGeom prst="rect">
            <a:avLst/>
          </a:prstGeom>
          <a:noFill/>
          <a:ln>
            <a:noFill/>
          </a:ln>
        </p:spPr>
      </p:pic>
      <p:pic>
        <p:nvPicPr>
          <p:cNvPr id="166" name="Google Shape;166;p18"/>
          <p:cNvPicPr preferRelativeResize="0"/>
          <p:nvPr/>
        </p:nvPicPr>
        <p:blipFill rotWithShape="1">
          <a:blip r:embed="rId4">
            <a:alphaModFix/>
          </a:blip>
          <a:srcRect b="0" l="0" r="0" t="0"/>
          <a:stretch/>
        </p:blipFill>
        <p:spPr>
          <a:xfrm rot="5480170">
            <a:off x="-10189334" y="1526078"/>
            <a:ext cx="16230600" cy="7567517"/>
          </a:xfrm>
          <a:prstGeom prst="rect">
            <a:avLst/>
          </a:prstGeom>
          <a:noFill/>
          <a:ln>
            <a:noFill/>
          </a:ln>
        </p:spPr>
      </p:pic>
      <p:pic>
        <p:nvPicPr>
          <p:cNvPr id="167" name="Google Shape;167;p18"/>
          <p:cNvPicPr preferRelativeResize="0"/>
          <p:nvPr/>
        </p:nvPicPr>
        <p:blipFill rotWithShape="1">
          <a:blip r:embed="rId6">
            <a:alphaModFix/>
          </a:blip>
          <a:srcRect b="0" l="0" r="0" t="0"/>
          <a:stretch/>
        </p:blipFill>
        <p:spPr>
          <a:xfrm rot="-8488100">
            <a:off x="5926988" y="191894"/>
            <a:ext cx="3657600" cy="1669196"/>
          </a:xfrm>
          <a:prstGeom prst="rect">
            <a:avLst/>
          </a:prstGeom>
          <a:noFill/>
          <a:ln>
            <a:noFill/>
          </a:ln>
        </p:spPr>
      </p:pic>
      <p:grpSp>
        <p:nvGrpSpPr>
          <p:cNvPr id="168" name="Google Shape;168;p18"/>
          <p:cNvGrpSpPr/>
          <p:nvPr/>
        </p:nvGrpSpPr>
        <p:grpSpPr>
          <a:xfrm>
            <a:off x="848675" y="1800174"/>
            <a:ext cx="12498669" cy="6334738"/>
            <a:chOff x="0" y="-2483579"/>
            <a:chExt cx="9035400" cy="5855739"/>
          </a:xfrm>
        </p:grpSpPr>
        <p:sp>
          <p:nvSpPr>
            <p:cNvPr id="169" name="Google Shape;169;p18"/>
            <p:cNvSpPr txBox="1"/>
            <p:nvPr/>
          </p:nvSpPr>
          <p:spPr>
            <a:xfrm>
              <a:off x="477454" y="-2483579"/>
              <a:ext cx="7123200" cy="853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Data Encryption Standard</a:t>
              </a:r>
              <a:endParaRPr/>
            </a:p>
          </p:txBody>
        </p:sp>
        <p:sp>
          <p:nvSpPr>
            <p:cNvPr id="170" name="Google Shape;170;p18"/>
            <p:cNvSpPr txBox="1"/>
            <p:nvPr/>
          </p:nvSpPr>
          <p:spPr>
            <a:xfrm>
              <a:off x="0" y="-127940"/>
              <a:ext cx="9035400" cy="3500100"/>
            </a:xfrm>
            <a:prstGeom prst="rect">
              <a:avLst/>
            </a:prstGeom>
            <a:noFill/>
            <a:ln>
              <a:noFill/>
            </a:ln>
          </p:spPr>
          <p:txBody>
            <a:bodyPr anchorCtr="0" anchor="t" bIns="0" lIns="0" spcFirstLastPara="1" rIns="0" wrap="square" tIns="0">
              <a:spAutoFit/>
            </a:bodyPr>
            <a:lstStyle/>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The data Encryption Standard(DES) is a symmetric-key block cipher published by the National Institute of Standards and Technology (NIST).</a:t>
              </a:r>
              <a:endParaRPr sz="2400">
                <a:latin typeface="Nunito Light"/>
                <a:ea typeface="Nunito Light"/>
                <a:cs typeface="Nunito Light"/>
                <a:sym typeface="Nunito Light"/>
              </a:endParaRPr>
            </a:p>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DES is an implementation of a Feistel Cipher, it uses 16 round Feistel structure and the block size is 64-bit.</a:t>
              </a:r>
              <a:endParaRPr sz="2400">
                <a:latin typeface="Nunito Light"/>
                <a:ea typeface="Nunito Light"/>
                <a:cs typeface="Nunito Light"/>
                <a:sym typeface="Nunito Light"/>
              </a:endParaRPr>
            </a:p>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Though, key length is 64-bit, DES has an effective key length of 56-bits, since 8 of the 64-bits of the key are not used by the </a:t>
              </a:r>
              <a:r>
                <a:rPr lang="en-US" sz="2400">
                  <a:latin typeface="Nunito Light"/>
                  <a:ea typeface="Nunito Light"/>
                  <a:cs typeface="Nunito Light"/>
                  <a:sym typeface="Nunito Light"/>
                </a:rPr>
                <a:t>encryption</a:t>
              </a:r>
              <a:r>
                <a:rPr lang="en-US" sz="2400">
                  <a:latin typeface="Nunito Light"/>
                  <a:ea typeface="Nunito Light"/>
                  <a:cs typeface="Nunito Light"/>
                  <a:sym typeface="Nunito Light"/>
                </a:rPr>
                <a:t> algorithm (function as check buts only).</a:t>
              </a:r>
              <a:endParaRPr sz="2400">
                <a:latin typeface="Nunito Light"/>
                <a:ea typeface="Nunito Light"/>
                <a:cs typeface="Nunito Light"/>
                <a:sym typeface="Nunito Light"/>
              </a:endParaRPr>
            </a:p>
            <a:p>
              <a:pPr indent="0" lvl="1" marL="0" marR="0" rtl="0" algn="ctr">
                <a:lnSpc>
                  <a:spcPct val="150000"/>
                </a:lnSpc>
                <a:spcBef>
                  <a:spcPts val="0"/>
                </a:spcBef>
                <a:spcAft>
                  <a:spcPts val="0"/>
                </a:spcAft>
                <a:buNone/>
              </a:pPr>
              <a:r>
                <a:t/>
              </a:r>
              <a:endParaRPr i="0" sz="2999" u="none" cap="none" strike="noStrike">
                <a:solidFill>
                  <a:srgbClr val="171616"/>
                </a:solidFill>
                <a:latin typeface="Nunito Light"/>
                <a:ea typeface="Nunito Light"/>
                <a:cs typeface="Nunito Light"/>
                <a:sym typeface="Nunito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9"/>
          <p:cNvPicPr preferRelativeResize="0"/>
          <p:nvPr/>
        </p:nvPicPr>
        <p:blipFill rotWithShape="1">
          <a:blip r:embed="rId3">
            <a:alphaModFix/>
          </a:blip>
          <a:srcRect b="0" l="2107" r="2116" t="0"/>
          <a:stretch/>
        </p:blipFill>
        <p:spPr>
          <a:xfrm>
            <a:off x="0" y="76200"/>
            <a:ext cx="18288003" cy="10286999"/>
          </a:xfrm>
          <a:prstGeom prst="rect">
            <a:avLst/>
          </a:prstGeom>
          <a:noFill/>
          <a:ln>
            <a:noFill/>
          </a:ln>
        </p:spPr>
      </p:pic>
      <p:pic>
        <p:nvPicPr>
          <p:cNvPr id="176" name="Google Shape;176;p19"/>
          <p:cNvPicPr preferRelativeResize="0"/>
          <p:nvPr/>
        </p:nvPicPr>
        <p:blipFill rotWithShape="1">
          <a:blip r:embed="rId4">
            <a:alphaModFix/>
          </a:blip>
          <a:srcRect b="0" l="0" r="0" t="0"/>
          <a:stretch/>
        </p:blipFill>
        <p:spPr>
          <a:xfrm rot="10434098">
            <a:off x="-3559902" y="-4114801"/>
            <a:ext cx="9500259" cy="8229601"/>
          </a:xfrm>
          <a:prstGeom prst="rect">
            <a:avLst/>
          </a:prstGeom>
          <a:noFill/>
          <a:ln>
            <a:noFill/>
          </a:ln>
        </p:spPr>
      </p:pic>
      <p:sp>
        <p:nvSpPr>
          <p:cNvPr id="177" name="Google Shape;177;p19"/>
          <p:cNvSpPr txBox="1"/>
          <p:nvPr/>
        </p:nvSpPr>
        <p:spPr>
          <a:xfrm>
            <a:off x="1190225" y="1260150"/>
            <a:ext cx="16272000" cy="923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ENCRYPTION AND DECRYPTION PROCESS</a:t>
            </a:r>
            <a:endParaRPr sz="5999">
              <a:solidFill>
                <a:srgbClr val="171616"/>
              </a:solidFill>
              <a:latin typeface="Nunito Light"/>
              <a:ea typeface="Nunito Light"/>
              <a:cs typeface="Nunito Light"/>
              <a:sym typeface="Nunito Light"/>
            </a:endParaRPr>
          </a:p>
        </p:txBody>
      </p:sp>
      <p:pic>
        <p:nvPicPr>
          <p:cNvPr id="178" name="Google Shape;178;p19"/>
          <p:cNvPicPr preferRelativeResize="0"/>
          <p:nvPr/>
        </p:nvPicPr>
        <p:blipFill rotWithShape="1">
          <a:blip r:embed="rId5">
            <a:alphaModFix/>
          </a:blip>
          <a:srcRect b="0" l="0" r="0" t="0"/>
          <a:stretch/>
        </p:blipFill>
        <p:spPr>
          <a:xfrm>
            <a:off x="3424303" y="-592161"/>
            <a:ext cx="2359597" cy="2359597"/>
          </a:xfrm>
          <a:prstGeom prst="rect">
            <a:avLst/>
          </a:prstGeom>
          <a:noFill/>
          <a:ln>
            <a:noFill/>
          </a:ln>
        </p:spPr>
      </p:pic>
      <p:pic>
        <p:nvPicPr>
          <p:cNvPr id="179" name="Google Shape;179;p19"/>
          <p:cNvPicPr preferRelativeResize="0"/>
          <p:nvPr/>
        </p:nvPicPr>
        <p:blipFill rotWithShape="1">
          <a:blip r:embed="rId6">
            <a:alphaModFix/>
          </a:blip>
          <a:srcRect b="0" l="0" r="0" t="0"/>
          <a:stretch/>
        </p:blipFill>
        <p:spPr>
          <a:xfrm rot="4081910">
            <a:off x="14949815" y="4302367"/>
            <a:ext cx="7252335" cy="8229601"/>
          </a:xfrm>
          <a:prstGeom prst="rect">
            <a:avLst/>
          </a:prstGeom>
          <a:noFill/>
          <a:ln>
            <a:noFill/>
          </a:ln>
        </p:spPr>
      </p:pic>
      <p:pic>
        <p:nvPicPr>
          <p:cNvPr id="180" name="Google Shape;180;p19"/>
          <p:cNvPicPr preferRelativeResize="0"/>
          <p:nvPr/>
        </p:nvPicPr>
        <p:blipFill rotWithShape="1">
          <a:blip r:embed="rId7">
            <a:alphaModFix/>
          </a:blip>
          <a:srcRect b="0" l="0" r="0" t="0"/>
          <a:stretch/>
        </p:blipFill>
        <p:spPr>
          <a:xfrm>
            <a:off x="14819206" y="-483161"/>
            <a:ext cx="3878877" cy="2748994"/>
          </a:xfrm>
          <a:prstGeom prst="rect">
            <a:avLst/>
          </a:prstGeom>
          <a:noFill/>
          <a:ln>
            <a:noFill/>
          </a:ln>
        </p:spPr>
      </p:pic>
      <p:sp>
        <p:nvSpPr>
          <p:cNvPr id="181" name="Google Shape;181;p19"/>
          <p:cNvSpPr txBox="1"/>
          <p:nvPr/>
        </p:nvSpPr>
        <p:spPr>
          <a:xfrm>
            <a:off x="2263150" y="2674625"/>
            <a:ext cx="833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Nunito"/>
                <a:ea typeface="Nunito"/>
                <a:cs typeface="Nunito"/>
                <a:sym typeface="Nunito"/>
              </a:rPr>
              <a:t>SAMPLE </a:t>
            </a:r>
            <a:r>
              <a:rPr lang="en-US" sz="2600">
                <a:solidFill>
                  <a:srgbClr val="171616"/>
                </a:solidFill>
                <a:latin typeface="Nunito"/>
                <a:ea typeface="Nunito"/>
                <a:cs typeface="Nunito"/>
                <a:sym typeface="Nunito"/>
              </a:rPr>
              <a:t>ENCRYPTION AND DECRYPTION PROCESS</a:t>
            </a:r>
            <a:endParaRPr sz="2300">
              <a:latin typeface="Nunito"/>
              <a:ea typeface="Nunito"/>
              <a:cs typeface="Nunito"/>
              <a:sym typeface="Nunito"/>
            </a:endParaRPr>
          </a:p>
        </p:txBody>
      </p:sp>
      <p:pic>
        <p:nvPicPr>
          <p:cNvPr id="182" name="Google Shape;182;p19"/>
          <p:cNvPicPr preferRelativeResize="0"/>
          <p:nvPr/>
        </p:nvPicPr>
        <p:blipFill>
          <a:blip r:embed="rId8">
            <a:alphaModFix/>
          </a:blip>
          <a:stretch>
            <a:fillRect/>
          </a:stretch>
        </p:blipFill>
        <p:spPr>
          <a:xfrm>
            <a:off x="4211000" y="4078600"/>
            <a:ext cx="1755450" cy="1887850"/>
          </a:xfrm>
          <a:prstGeom prst="rect">
            <a:avLst/>
          </a:prstGeom>
          <a:noFill/>
          <a:ln>
            <a:noFill/>
          </a:ln>
        </p:spPr>
      </p:pic>
      <p:pic>
        <p:nvPicPr>
          <p:cNvPr id="183" name="Google Shape;183;p19"/>
          <p:cNvPicPr preferRelativeResize="0"/>
          <p:nvPr/>
        </p:nvPicPr>
        <p:blipFill>
          <a:blip r:embed="rId8">
            <a:alphaModFix/>
          </a:blip>
          <a:stretch>
            <a:fillRect/>
          </a:stretch>
        </p:blipFill>
        <p:spPr>
          <a:xfrm>
            <a:off x="14819200" y="7164675"/>
            <a:ext cx="1755450" cy="1887850"/>
          </a:xfrm>
          <a:prstGeom prst="rect">
            <a:avLst/>
          </a:prstGeom>
          <a:noFill/>
          <a:ln>
            <a:noFill/>
          </a:ln>
        </p:spPr>
      </p:pic>
      <p:pic>
        <p:nvPicPr>
          <p:cNvPr id="184" name="Google Shape;184;p19"/>
          <p:cNvPicPr preferRelativeResize="0"/>
          <p:nvPr/>
        </p:nvPicPr>
        <p:blipFill>
          <a:blip r:embed="rId9">
            <a:alphaModFix/>
          </a:blip>
          <a:stretch>
            <a:fillRect/>
          </a:stretch>
        </p:blipFill>
        <p:spPr>
          <a:xfrm>
            <a:off x="14910475" y="4078600"/>
            <a:ext cx="1572900" cy="1887850"/>
          </a:xfrm>
          <a:prstGeom prst="rect">
            <a:avLst/>
          </a:prstGeom>
          <a:noFill/>
          <a:ln>
            <a:noFill/>
          </a:ln>
        </p:spPr>
      </p:pic>
      <p:pic>
        <p:nvPicPr>
          <p:cNvPr id="185" name="Google Shape;185;p19"/>
          <p:cNvPicPr preferRelativeResize="0"/>
          <p:nvPr/>
        </p:nvPicPr>
        <p:blipFill>
          <a:blip r:embed="rId9">
            <a:alphaModFix/>
          </a:blip>
          <a:stretch>
            <a:fillRect/>
          </a:stretch>
        </p:blipFill>
        <p:spPr>
          <a:xfrm>
            <a:off x="4211000" y="6958950"/>
            <a:ext cx="1755450" cy="1887850"/>
          </a:xfrm>
          <a:prstGeom prst="rect">
            <a:avLst/>
          </a:prstGeom>
          <a:noFill/>
          <a:ln>
            <a:noFill/>
          </a:ln>
        </p:spPr>
      </p:pic>
      <p:pic>
        <p:nvPicPr>
          <p:cNvPr id="186" name="Google Shape;186;p19"/>
          <p:cNvPicPr preferRelativeResize="0"/>
          <p:nvPr/>
        </p:nvPicPr>
        <p:blipFill>
          <a:blip r:embed="rId10">
            <a:alphaModFix/>
          </a:blip>
          <a:stretch>
            <a:fillRect/>
          </a:stretch>
        </p:blipFill>
        <p:spPr>
          <a:xfrm>
            <a:off x="7451425" y="4560825"/>
            <a:ext cx="1241100" cy="923400"/>
          </a:xfrm>
          <a:prstGeom prst="rect">
            <a:avLst/>
          </a:prstGeom>
          <a:noFill/>
          <a:ln>
            <a:noFill/>
          </a:ln>
        </p:spPr>
      </p:pic>
      <p:pic>
        <p:nvPicPr>
          <p:cNvPr id="187" name="Google Shape;187;p19"/>
          <p:cNvPicPr preferRelativeResize="0"/>
          <p:nvPr/>
        </p:nvPicPr>
        <p:blipFill>
          <a:blip r:embed="rId10">
            <a:alphaModFix/>
          </a:blip>
          <a:stretch>
            <a:fillRect/>
          </a:stretch>
        </p:blipFill>
        <p:spPr>
          <a:xfrm>
            <a:off x="7451425" y="7441175"/>
            <a:ext cx="1241100" cy="923400"/>
          </a:xfrm>
          <a:prstGeom prst="rect">
            <a:avLst/>
          </a:prstGeom>
          <a:noFill/>
          <a:ln>
            <a:noFill/>
          </a:ln>
        </p:spPr>
      </p:pic>
      <p:pic>
        <p:nvPicPr>
          <p:cNvPr id="188" name="Google Shape;188;p19"/>
          <p:cNvPicPr preferRelativeResize="0"/>
          <p:nvPr/>
        </p:nvPicPr>
        <p:blipFill>
          <a:blip r:embed="rId11">
            <a:alphaModFix/>
          </a:blip>
          <a:stretch>
            <a:fillRect/>
          </a:stretch>
        </p:blipFill>
        <p:spPr>
          <a:xfrm>
            <a:off x="11180950" y="4560825"/>
            <a:ext cx="1241100" cy="923400"/>
          </a:xfrm>
          <a:prstGeom prst="rect">
            <a:avLst/>
          </a:prstGeom>
          <a:noFill/>
          <a:ln>
            <a:noFill/>
          </a:ln>
        </p:spPr>
      </p:pic>
      <p:pic>
        <p:nvPicPr>
          <p:cNvPr id="189" name="Google Shape;189;p19"/>
          <p:cNvPicPr preferRelativeResize="0"/>
          <p:nvPr/>
        </p:nvPicPr>
        <p:blipFill>
          <a:blip r:embed="rId11">
            <a:alphaModFix/>
          </a:blip>
          <a:stretch>
            <a:fillRect/>
          </a:stretch>
        </p:blipFill>
        <p:spPr>
          <a:xfrm>
            <a:off x="11135325" y="7441175"/>
            <a:ext cx="1241100" cy="923400"/>
          </a:xfrm>
          <a:prstGeom prst="rect">
            <a:avLst/>
          </a:prstGeom>
          <a:noFill/>
          <a:ln>
            <a:noFill/>
          </a:ln>
        </p:spPr>
      </p:pic>
      <p:sp>
        <p:nvSpPr>
          <p:cNvPr id="190" name="Google Shape;190;p19"/>
          <p:cNvSpPr txBox="1"/>
          <p:nvPr/>
        </p:nvSpPr>
        <p:spPr>
          <a:xfrm>
            <a:off x="6326500" y="4434400"/>
            <a:ext cx="85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Calibri"/>
                <a:ea typeface="Calibri"/>
                <a:cs typeface="Calibri"/>
                <a:sym typeface="Calibri"/>
              </a:rPr>
              <a:t>+</a:t>
            </a:r>
            <a:endParaRPr sz="7100">
              <a:latin typeface="Calibri"/>
              <a:ea typeface="Calibri"/>
              <a:cs typeface="Calibri"/>
              <a:sym typeface="Calibri"/>
            </a:endParaRPr>
          </a:p>
        </p:txBody>
      </p:sp>
      <p:sp>
        <p:nvSpPr>
          <p:cNvPr id="191" name="Google Shape;191;p19"/>
          <p:cNvSpPr txBox="1"/>
          <p:nvPr/>
        </p:nvSpPr>
        <p:spPr>
          <a:xfrm>
            <a:off x="6350625" y="7348775"/>
            <a:ext cx="274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192" name="Google Shape;192;p19"/>
          <p:cNvSpPr txBox="1"/>
          <p:nvPr/>
        </p:nvSpPr>
        <p:spPr>
          <a:xfrm>
            <a:off x="9258300" y="4543050"/>
            <a:ext cx="175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 . . . . .</a:t>
            </a:r>
            <a:endParaRPr sz="3600">
              <a:latin typeface="Calibri"/>
              <a:ea typeface="Calibri"/>
              <a:cs typeface="Calibri"/>
              <a:sym typeface="Calibri"/>
            </a:endParaRPr>
          </a:p>
        </p:txBody>
      </p:sp>
      <p:sp>
        <p:nvSpPr>
          <p:cNvPr id="193" name="Google Shape;193;p19"/>
          <p:cNvSpPr txBox="1"/>
          <p:nvPr/>
        </p:nvSpPr>
        <p:spPr>
          <a:xfrm>
            <a:off x="12727625" y="4543050"/>
            <a:ext cx="190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 . . . .</a:t>
            </a:r>
            <a:endParaRPr sz="3600">
              <a:solidFill>
                <a:schemeClr val="dk1"/>
              </a:solidFill>
              <a:latin typeface="Calibri"/>
              <a:ea typeface="Calibri"/>
              <a:cs typeface="Calibri"/>
              <a:sym typeface="Calibri"/>
            </a:endParaRPr>
          </a:p>
        </p:txBody>
      </p:sp>
      <p:sp>
        <p:nvSpPr>
          <p:cNvPr id="194" name="Google Shape;194;p19"/>
          <p:cNvSpPr txBox="1"/>
          <p:nvPr/>
        </p:nvSpPr>
        <p:spPr>
          <a:xfrm flipH="1" rot="10800000">
            <a:off x="8949700" y="7691225"/>
            <a:ext cx="167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latin typeface="Calibri"/>
                <a:ea typeface="Calibri"/>
                <a:cs typeface="Calibri"/>
                <a:sym typeface="Calibri"/>
              </a:rPr>
              <a:t>. . . . . .</a:t>
            </a:r>
            <a:endParaRPr sz="3600">
              <a:solidFill>
                <a:schemeClr val="dk1"/>
              </a:solidFill>
              <a:latin typeface="Calibri"/>
              <a:ea typeface="Calibri"/>
              <a:cs typeface="Calibri"/>
              <a:sym typeface="Calibri"/>
            </a:endParaRPr>
          </a:p>
        </p:txBody>
      </p:sp>
      <p:sp>
        <p:nvSpPr>
          <p:cNvPr id="195" name="Google Shape;195;p19"/>
          <p:cNvSpPr txBox="1"/>
          <p:nvPr/>
        </p:nvSpPr>
        <p:spPr>
          <a:xfrm rot="10800000">
            <a:off x="9564463" y="7691225"/>
            <a:ext cx="478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dk1"/>
                </a:solidFill>
                <a:latin typeface="Calibri"/>
                <a:ea typeface="Calibri"/>
                <a:cs typeface="Calibri"/>
                <a:sym typeface="Calibri"/>
              </a:rPr>
              <a:t>. . . . . .</a:t>
            </a:r>
            <a:endParaRPr sz="3600">
              <a:solidFill>
                <a:schemeClr val="dk1"/>
              </a:solidFill>
              <a:latin typeface="Calibri"/>
              <a:ea typeface="Calibri"/>
              <a:cs typeface="Calibri"/>
              <a:sym typeface="Calibri"/>
            </a:endParaRPr>
          </a:p>
        </p:txBody>
      </p:sp>
      <p:sp>
        <p:nvSpPr>
          <p:cNvPr id="196" name="Google Shape;196;p19"/>
          <p:cNvSpPr txBox="1"/>
          <p:nvPr/>
        </p:nvSpPr>
        <p:spPr>
          <a:xfrm>
            <a:off x="925825" y="4623925"/>
            <a:ext cx="274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Nunito SemiBold"/>
                <a:ea typeface="Nunito SemiBold"/>
                <a:cs typeface="Nunito SemiBold"/>
                <a:sym typeface="Nunito SemiBold"/>
              </a:rPr>
              <a:t>Encryption</a:t>
            </a:r>
            <a:endParaRPr sz="3000">
              <a:latin typeface="Nunito SemiBold"/>
              <a:ea typeface="Nunito SemiBold"/>
              <a:cs typeface="Nunito SemiBold"/>
              <a:sym typeface="Nunito SemiBold"/>
            </a:endParaRPr>
          </a:p>
        </p:txBody>
      </p:sp>
      <p:sp>
        <p:nvSpPr>
          <p:cNvPr id="197" name="Google Shape;197;p19"/>
          <p:cNvSpPr txBox="1"/>
          <p:nvPr/>
        </p:nvSpPr>
        <p:spPr>
          <a:xfrm>
            <a:off x="979925" y="7740975"/>
            <a:ext cx="274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Nunito SemiBold"/>
                <a:ea typeface="Nunito SemiBold"/>
                <a:cs typeface="Nunito SemiBold"/>
                <a:sym typeface="Nunito SemiBold"/>
              </a:rPr>
              <a:t>Decryption</a:t>
            </a:r>
            <a:endParaRPr sz="3000">
              <a:latin typeface="Nunito SemiBold"/>
              <a:ea typeface="Nunito SemiBold"/>
              <a:cs typeface="Nunito SemiBold"/>
              <a:sym typeface="Nunito SemiBold"/>
            </a:endParaRPr>
          </a:p>
        </p:txBody>
      </p:sp>
      <p:sp>
        <p:nvSpPr>
          <p:cNvPr id="198" name="Google Shape;198;p19"/>
          <p:cNvSpPr txBox="1"/>
          <p:nvPr/>
        </p:nvSpPr>
        <p:spPr>
          <a:xfrm>
            <a:off x="4163700" y="6049250"/>
            <a:ext cx="1905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solidFill>
                  <a:srgbClr val="171616"/>
                </a:solidFill>
                <a:latin typeface="Nunito"/>
                <a:ea typeface="Nunito"/>
                <a:cs typeface="Nunito"/>
                <a:sym typeface="Nunito"/>
              </a:rPr>
              <a:t>PLAIN TEXT</a:t>
            </a:r>
            <a:endParaRPr sz="1100">
              <a:latin typeface="Calibri"/>
              <a:ea typeface="Calibri"/>
              <a:cs typeface="Calibri"/>
              <a:sym typeface="Calibri"/>
            </a:endParaRPr>
          </a:p>
        </p:txBody>
      </p:sp>
      <p:sp>
        <p:nvSpPr>
          <p:cNvPr id="199" name="Google Shape;199;p19"/>
          <p:cNvSpPr txBox="1"/>
          <p:nvPr/>
        </p:nvSpPr>
        <p:spPr>
          <a:xfrm>
            <a:off x="14988375" y="9052525"/>
            <a:ext cx="235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71616"/>
                </a:solidFill>
                <a:latin typeface="Nunito"/>
                <a:ea typeface="Nunito"/>
                <a:cs typeface="Nunito"/>
                <a:sym typeface="Nunito"/>
              </a:rPr>
              <a:t>PLAIN TEXT</a:t>
            </a:r>
            <a:endParaRPr sz="1100">
              <a:solidFill>
                <a:schemeClr val="dk1"/>
              </a:solidFill>
              <a:latin typeface="Calibri"/>
              <a:ea typeface="Calibri"/>
              <a:cs typeface="Calibri"/>
              <a:sym typeface="Calibri"/>
            </a:endParaRPr>
          </a:p>
        </p:txBody>
      </p:sp>
      <p:sp>
        <p:nvSpPr>
          <p:cNvPr id="200" name="Google Shape;200;p19"/>
          <p:cNvSpPr txBox="1"/>
          <p:nvPr/>
        </p:nvSpPr>
        <p:spPr>
          <a:xfrm>
            <a:off x="10942000" y="5808350"/>
            <a:ext cx="235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71616"/>
                </a:solidFill>
                <a:latin typeface="Nunito"/>
                <a:ea typeface="Nunito"/>
                <a:cs typeface="Nunito"/>
                <a:sym typeface="Nunito"/>
              </a:rPr>
              <a:t>ALGORITHM</a:t>
            </a:r>
            <a:endParaRPr sz="1100">
              <a:solidFill>
                <a:schemeClr val="dk1"/>
              </a:solidFill>
              <a:latin typeface="Calibri"/>
              <a:ea typeface="Calibri"/>
              <a:cs typeface="Calibri"/>
              <a:sym typeface="Calibri"/>
            </a:endParaRPr>
          </a:p>
        </p:txBody>
      </p:sp>
      <p:sp>
        <p:nvSpPr>
          <p:cNvPr id="201" name="Google Shape;201;p19"/>
          <p:cNvSpPr txBox="1"/>
          <p:nvPr/>
        </p:nvSpPr>
        <p:spPr>
          <a:xfrm>
            <a:off x="4163700" y="8846800"/>
            <a:ext cx="255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71616"/>
                </a:solidFill>
                <a:latin typeface="Nunito"/>
                <a:ea typeface="Nunito"/>
                <a:cs typeface="Nunito"/>
                <a:sym typeface="Nunito"/>
              </a:rPr>
              <a:t>CIPHER</a:t>
            </a:r>
            <a:r>
              <a:rPr lang="en-US" sz="2300">
                <a:solidFill>
                  <a:srgbClr val="171616"/>
                </a:solidFill>
                <a:latin typeface="Nunito"/>
                <a:ea typeface="Nunito"/>
                <a:cs typeface="Nunito"/>
                <a:sym typeface="Nunito"/>
              </a:rPr>
              <a:t> TEXT</a:t>
            </a:r>
            <a:endParaRPr sz="1100">
              <a:solidFill>
                <a:schemeClr val="dk1"/>
              </a:solidFill>
              <a:latin typeface="Calibri"/>
              <a:ea typeface="Calibri"/>
              <a:cs typeface="Calibri"/>
              <a:sym typeface="Calibri"/>
            </a:endParaRPr>
          </a:p>
        </p:txBody>
      </p:sp>
      <p:sp>
        <p:nvSpPr>
          <p:cNvPr id="202" name="Google Shape;202;p19"/>
          <p:cNvSpPr txBox="1"/>
          <p:nvPr/>
        </p:nvSpPr>
        <p:spPr>
          <a:xfrm>
            <a:off x="14837325" y="5953925"/>
            <a:ext cx="235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71616"/>
                </a:solidFill>
                <a:latin typeface="Nunito"/>
                <a:ea typeface="Nunito"/>
                <a:cs typeface="Nunito"/>
                <a:sym typeface="Nunito"/>
              </a:rPr>
              <a:t>CIPHER</a:t>
            </a:r>
            <a:r>
              <a:rPr lang="en-US" sz="2300">
                <a:solidFill>
                  <a:srgbClr val="171616"/>
                </a:solidFill>
                <a:latin typeface="Nunito"/>
                <a:ea typeface="Nunito"/>
                <a:cs typeface="Nunito"/>
                <a:sym typeface="Nunito"/>
              </a:rPr>
              <a:t> TEXT</a:t>
            </a:r>
            <a:endParaRPr sz="1100">
              <a:solidFill>
                <a:schemeClr val="dk1"/>
              </a:solidFill>
              <a:latin typeface="Calibri"/>
              <a:ea typeface="Calibri"/>
              <a:cs typeface="Calibri"/>
              <a:sym typeface="Calibri"/>
            </a:endParaRPr>
          </a:p>
        </p:txBody>
      </p:sp>
      <p:sp>
        <p:nvSpPr>
          <p:cNvPr id="203" name="Google Shape;203;p19"/>
          <p:cNvSpPr txBox="1"/>
          <p:nvPr/>
        </p:nvSpPr>
        <p:spPr>
          <a:xfrm>
            <a:off x="10897525" y="8456975"/>
            <a:ext cx="255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71616"/>
                </a:solidFill>
                <a:latin typeface="Nunito"/>
                <a:ea typeface="Nunito"/>
                <a:cs typeface="Nunito"/>
                <a:sym typeface="Nunito"/>
              </a:rPr>
              <a:t>ALGORITHM</a:t>
            </a:r>
            <a:endParaRPr sz="2300">
              <a:solidFill>
                <a:srgbClr val="171616"/>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0"/>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grpSp>
        <p:nvGrpSpPr>
          <p:cNvPr id="209" name="Google Shape;209;p20"/>
          <p:cNvGrpSpPr/>
          <p:nvPr/>
        </p:nvGrpSpPr>
        <p:grpSpPr>
          <a:xfrm>
            <a:off x="4912050" y="2700348"/>
            <a:ext cx="8692425" cy="4320964"/>
            <a:chOff x="-971467" y="-28575"/>
            <a:chExt cx="11589900" cy="5032569"/>
          </a:xfrm>
        </p:grpSpPr>
        <p:sp>
          <p:nvSpPr>
            <p:cNvPr id="210" name="Google Shape;210;p20"/>
            <p:cNvSpPr txBox="1"/>
            <p:nvPr/>
          </p:nvSpPr>
          <p:spPr>
            <a:xfrm>
              <a:off x="-971467" y="726795"/>
              <a:ext cx="11589900" cy="3561300"/>
            </a:xfrm>
            <a:prstGeom prst="rect">
              <a:avLst/>
            </a:prstGeom>
            <a:noFill/>
            <a:ln>
              <a:noFill/>
            </a:ln>
          </p:spPr>
          <p:txBody>
            <a:bodyPr anchorCtr="0" anchor="t" bIns="0" lIns="0" spcFirstLastPara="1" rIns="0" wrap="square" tIns="0">
              <a:spAutoFit/>
            </a:bodyPr>
            <a:lstStyle/>
            <a:p>
              <a:pPr indent="0" lvl="0" marL="0" marR="0" rtl="0" algn="ctr">
                <a:lnSpc>
                  <a:spcPct val="119005"/>
                </a:lnSpc>
                <a:spcBef>
                  <a:spcPts val="0"/>
                </a:spcBef>
                <a:spcAft>
                  <a:spcPts val="0"/>
                </a:spcAft>
                <a:buNone/>
              </a:pPr>
              <a:r>
                <a:rPr lang="en-US" sz="9071">
                  <a:solidFill>
                    <a:srgbClr val="171616"/>
                  </a:solidFill>
                  <a:latin typeface="Nunito Sans ExtraLight"/>
                  <a:ea typeface="Nunito Sans ExtraLight"/>
                  <a:cs typeface="Nunito Sans ExtraLight"/>
                  <a:sym typeface="Nunito Sans ExtraLight"/>
                </a:rPr>
                <a:t>TRIPLE </a:t>
              </a:r>
              <a:r>
                <a:rPr lang="en-US" sz="9071">
                  <a:solidFill>
                    <a:srgbClr val="171616"/>
                  </a:solidFill>
                  <a:latin typeface="Nunito Sans ExtraLight"/>
                  <a:ea typeface="Nunito Sans ExtraLight"/>
                  <a:cs typeface="Nunito Sans ExtraLight"/>
                  <a:sym typeface="Nunito Sans ExtraLight"/>
                </a:rPr>
                <a:t>DES</a:t>
              </a:r>
              <a:endParaRPr sz="9071">
                <a:solidFill>
                  <a:srgbClr val="171616"/>
                </a:solidFill>
                <a:latin typeface="Nunito Sans ExtraLight"/>
                <a:ea typeface="Nunito Sans ExtraLight"/>
                <a:cs typeface="Nunito Sans ExtraLight"/>
                <a:sym typeface="Nunito Sans ExtraLight"/>
              </a:endParaRPr>
            </a:p>
            <a:p>
              <a:pPr indent="0" lvl="0" marL="0" marR="0" rtl="0" algn="ctr">
                <a:lnSpc>
                  <a:spcPct val="119005"/>
                </a:lnSpc>
                <a:spcBef>
                  <a:spcPts val="0"/>
                </a:spcBef>
                <a:spcAft>
                  <a:spcPts val="0"/>
                </a:spcAft>
                <a:buNone/>
              </a:pPr>
              <a:r>
                <a:rPr lang="en-US" sz="9071">
                  <a:solidFill>
                    <a:srgbClr val="171616"/>
                  </a:solidFill>
                  <a:latin typeface="Nunito Sans ExtraLight"/>
                  <a:ea typeface="Nunito Sans ExtraLight"/>
                  <a:cs typeface="Nunito Sans ExtraLight"/>
                  <a:sym typeface="Nunito Sans ExtraLight"/>
                </a:rPr>
                <a:t>ENCRYPTION</a:t>
              </a:r>
              <a:endParaRPr sz="9071">
                <a:solidFill>
                  <a:srgbClr val="171616"/>
                </a:solidFill>
                <a:latin typeface="Nunito Sans ExtraLight"/>
                <a:ea typeface="Nunito Sans ExtraLight"/>
                <a:cs typeface="Nunito Sans ExtraLight"/>
                <a:sym typeface="Nunito Sans ExtraLight"/>
              </a:endParaRPr>
            </a:p>
          </p:txBody>
        </p:sp>
        <p:sp>
          <p:nvSpPr>
            <p:cNvPr id="211" name="Google Shape;211;p20"/>
            <p:cNvSpPr txBox="1"/>
            <p:nvPr/>
          </p:nvSpPr>
          <p:spPr>
            <a:xfrm>
              <a:off x="1053187" y="4752894"/>
              <a:ext cx="7236000" cy="251100"/>
            </a:xfrm>
            <a:prstGeom prst="rect">
              <a:avLst/>
            </a:prstGeom>
            <a:noFill/>
            <a:ln>
              <a:noFill/>
            </a:ln>
          </p:spPr>
          <p:txBody>
            <a:bodyPr anchorCtr="0" anchor="t" bIns="0" lIns="0" spcFirstLastPara="1" rIns="0" wrap="square" tIns="0">
              <a:spAutoFit/>
            </a:bodyPr>
            <a:lstStyle/>
            <a:p>
              <a:pPr indent="0" lvl="1" marL="0" marR="0" rtl="0" algn="l">
                <a:lnSpc>
                  <a:spcPct val="140020"/>
                </a:lnSpc>
                <a:spcBef>
                  <a:spcPts val="0"/>
                </a:spcBef>
                <a:spcAft>
                  <a:spcPts val="0"/>
                </a:spcAft>
                <a:buNone/>
              </a:pPr>
              <a:r>
                <a:t/>
              </a:r>
              <a:endParaRPr/>
            </a:p>
          </p:txBody>
        </p:sp>
        <p:sp>
          <p:nvSpPr>
            <p:cNvPr id="212" name="Google Shape;212;p20"/>
            <p:cNvSpPr txBox="1"/>
            <p:nvPr/>
          </p:nvSpPr>
          <p:spPr>
            <a:xfrm>
              <a:off x="2844003" y="-28575"/>
              <a:ext cx="3654300" cy="3585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US" sz="1999" u="none" cap="none" strike="noStrike">
                  <a:solidFill>
                    <a:srgbClr val="171616"/>
                  </a:solidFill>
                  <a:latin typeface="Nunito Sans"/>
                  <a:ea typeface="Nunito Sans"/>
                  <a:cs typeface="Nunito Sans"/>
                  <a:sym typeface="Nunito Sans"/>
                </a:rPr>
                <a:t>0</a:t>
              </a:r>
              <a:r>
                <a:rPr b="1" lang="en-US" sz="1999">
                  <a:solidFill>
                    <a:srgbClr val="171616"/>
                  </a:solidFill>
                  <a:latin typeface="Nunito Sans"/>
                  <a:ea typeface="Nunito Sans"/>
                  <a:cs typeface="Nunito Sans"/>
                  <a:sym typeface="Nunito Sans"/>
                </a:rPr>
                <a:t>3</a:t>
              </a:r>
              <a:r>
                <a:rPr b="1" i="0" lang="en-US" sz="1999" u="none" cap="none" strike="noStrike">
                  <a:solidFill>
                    <a:srgbClr val="171616"/>
                  </a:solidFill>
                  <a:latin typeface="Nunito Sans"/>
                  <a:ea typeface="Nunito Sans"/>
                  <a:cs typeface="Nunito Sans"/>
                  <a:sym typeface="Nunito Sans"/>
                </a:rPr>
                <a:t>.</a:t>
              </a:r>
              <a:endParaRPr/>
            </a:p>
          </p:txBody>
        </p:sp>
      </p:grpSp>
      <p:pic>
        <p:nvPicPr>
          <p:cNvPr id="213" name="Google Shape;213;p20"/>
          <p:cNvPicPr preferRelativeResize="0"/>
          <p:nvPr/>
        </p:nvPicPr>
        <p:blipFill rotWithShape="1">
          <a:blip r:embed="rId4">
            <a:alphaModFix/>
          </a:blip>
          <a:srcRect b="0" l="0" r="0" t="0"/>
          <a:stretch/>
        </p:blipFill>
        <p:spPr>
          <a:xfrm>
            <a:off x="9264025" y="-5139919"/>
            <a:ext cx="16230600" cy="7567517"/>
          </a:xfrm>
          <a:prstGeom prst="rect">
            <a:avLst/>
          </a:prstGeom>
          <a:noFill/>
          <a:ln>
            <a:noFill/>
          </a:ln>
        </p:spPr>
      </p:pic>
      <p:pic>
        <p:nvPicPr>
          <p:cNvPr id="214" name="Google Shape;214;p20"/>
          <p:cNvPicPr preferRelativeResize="0"/>
          <p:nvPr/>
        </p:nvPicPr>
        <p:blipFill rotWithShape="1">
          <a:blip r:embed="rId5">
            <a:alphaModFix/>
          </a:blip>
          <a:srcRect b="0" l="0" r="0" t="0"/>
          <a:stretch/>
        </p:blipFill>
        <p:spPr>
          <a:xfrm rot="10319628">
            <a:off x="-4254493" y="4056812"/>
            <a:ext cx="8778239" cy="8229599"/>
          </a:xfrm>
          <a:prstGeom prst="rect">
            <a:avLst/>
          </a:prstGeom>
          <a:noFill/>
          <a:ln>
            <a:noFill/>
          </a:ln>
        </p:spPr>
      </p:pic>
      <p:pic>
        <p:nvPicPr>
          <p:cNvPr id="215" name="Google Shape;215;p20"/>
          <p:cNvPicPr preferRelativeResize="0"/>
          <p:nvPr/>
        </p:nvPicPr>
        <p:blipFill rotWithShape="1">
          <a:blip r:embed="rId6">
            <a:alphaModFix/>
          </a:blip>
          <a:srcRect b="0" l="0" r="0" t="0"/>
          <a:stretch/>
        </p:blipFill>
        <p:spPr>
          <a:xfrm>
            <a:off x="1566362" y="3712715"/>
            <a:ext cx="718220" cy="4114800"/>
          </a:xfrm>
          <a:prstGeom prst="rect">
            <a:avLst/>
          </a:prstGeom>
          <a:noFill/>
          <a:ln>
            <a:noFill/>
          </a:ln>
        </p:spPr>
      </p:pic>
      <p:pic>
        <p:nvPicPr>
          <p:cNvPr id="216" name="Google Shape;216;p20"/>
          <p:cNvPicPr preferRelativeResize="0"/>
          <p:nvPr/>
        </p:nvPicPr>
        <p:blipFill rotWithShape="1">
          <a:blip r:embed="rId7">
            <a:alphaModFix/>
          </a:blip>
          <a:srcRect b="0" l="0" r="0" t="0"/>
          <a:stretch/>
        </p:blipFill>
        <p:spPr>
          <a:xfrm>
            <a:off x="3616376" y="7565444"/>
            <a:ext cx="4391900" cy="5019315"/>
          </a:xfrm>
          <a:prstGeom prst="rect">
            <a:avLst/>
          </a:prstGeom>
          <a:noFill/>
          <a:ln>
            <a:noFill/>
          </a:ln>
        </p:spPr>
      </p:pic>
      <p:pic>
        <p:nvPicPr>
          <p:cNvPr id="217" name="Google Shape;217;p20"/>
          <p:cNvPicPr preferRelativeResize="0"/>
          <p:nvPr/>
        </p:nvPicPr>
        <p:blipFill rotWithShape="1">
          <a:blip r:embed="rId8">
            <a:alphaModFix/>
          </a:blip>
          <a:srcRect b="0" l="0" r="0" t="0"/>
          <a:stretch/>
        </p:blipFill>
        <p:spPr>
          <a:xfrm rot="-1045899">
            <a:off x="14086436" y="7020136"/>
            <a:ext cx="3878878" cy="2748993"/>
          </a:xfrm>
          <a:prstGeom prst="rect">
            <a:avLst/>
          </a:prstGeom>
          <a:noFill/>
          <a:ln>
            <a:noFill/>
          </a:ln>
        </p:spPr>
      </p:pic>
      <p:pic>
        <p:nvPicPr>
          <p:cNvPr id="218" name="Google Shape;218;p20"/>
          <p:cNvPicPr preferRelativeResize="0"/>
          <p:nvPr/>
        </p:nvPicPr>
        <p:blipFill rotWithShape="1">
          <a:blip r:embed="rId9">
            <a:alphaModFix/>
          </a:blip>
          <a:srcRect b="0" l="0" r="0" t="0"/>
          <a:stretch/>
        </p:blipFill>
        <p:spPr>
          <a:xfrm rot="-10486937">
            <a:off x="15968165" y="2532193"/>
            <a:ext cx="5878048" cy="887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1"/>
          <p:cNvPicPr preferRelativeResize="0"/>
          <p:nvPr/>
        </p:nvPicPr>
        <p:blipFill rotWithShape="1">
          <a:blip r:embed="rId3">
            <a:alphaModFix/>
          </a:blip>
          <a:srcRect b="0" l="2107" r="2116" t="0"/>
          <a:stretch/>
        </p:blipFill>
        <p:spPr>
          <a:xfrm>
            <a:off x="0" y="0"/>
            <a:ext cx="18288003" cy="10286999"/>
          </a:xfrm>
          <a:prstGeom prst="rect">
            <a:avLst/>
          </a:prstGeom>
          <a:noFill/>
          <a:ln>
            <a:noFill/>
          </a:ln>
        </p:spPr>
      </p:pic>
      <p:pic>
        <p:nvPicPr>
          <p:cNvPr id="224" name="Google Shape;224;p21"/>
          <p:cNvPicPr preferRelativeResize="0"/>
          <p:nvPr/>
        </p:nvPicPr>
        <p:blipFill rotWithShape="1">
          <a:blip r:embed="rId4">
            <a:alphaModFix/>
          </a:blip>
          <a:srcRect b="0" l="0" r="0" t="0"/>
          <a:stretch/>
        </p:blipFill>
        <p:spPr>
          <a:xfrm rot="5480170">
            <a:off x="9957341" y="1526078"/>
            <a:ext cx="16230600" cy="7567517"/>
          </a:xfrm>
          <a:prstGeom prst="rect">
            <a:avLst/>
          </a:prstGeom>
          <a:noFill/>
          <a:ln>
            <a:noFill/>
          </a:ln>
        </p:spPr>
      </p:pic>
      <p:pic>
        <p:nvPicPr>
          <p:cNvPr id="225" name="Google Shape;225;p21"/>
          <p:cNvPicPr preferRelativeResize="0"/>
          <p:nvPr/>
        </p:nvPicPr>
        <p:blipFill rotWithShape="1">
          <a:blip r:embed="rId5">
            <a:alphaModFix/>
          </a:blip>
          <a:srcRect b="0" l="0" r="0" t="0"/>
          <a:stretch/>
        </p:blipFill>
        <p:spPr>
          <a:xfrm rot="-7176145">
            <a:off x="919917" y="8320744"/>
            <a:ext cx="1470957" cy="2140281"/>
          </a:xfrm>
          <a:prstGeom prst="rect">
            <a:avLst/>
          </a:prstGeom>
          <a:noFill/>
          <a:ln>
            <a:noFill/>
          </a:ln>
        </p:spPr>
      </p:pic>
      <p:pic>
        <p:nvPicPr>
          <p:cNvPr id="226" name="Google Shape;226;p21"/>
          <p:cNvPicPr preferRelativeResize="0"/>
          <p:nvPr/>
        </p:nvPicPr>
        <p:blipFill rotWithShape="1">
          <a:blip r:embed="rId4">
            <a:alphaModFix/>
          </a:blip>
          <a:srcRect b="0" l="0" r="0" t="0"/>
          <a:stretch/>
        </p:blipFill>
        <p:spPr>
          <a:xfrm rot="5480170">
            <a:off x="-10189334" y="1526078"/>
            <a:ext cx="16230600" cy="7567517"/>
          </a:xfrm>
          <a:prstGeom prst="rect">
            <a:avLst/>
          </a:prstGeom>
          <a:noFill/>
          <a:ln>
            <a:noFill/>
          </a:ln>
        </p:spPr>
      </p:pic>
      <p:pic>
        <p:nvPicPr>
          <p:cNvPr id="227" name="Google Shape;227;p21"/>
          <p:cNvPicPr preferRelativeResize="0"/>
          <p:nvPr/>
        </p:nvPicPr>
        <p:blipFill rotWithShape="1">
          <a:blip r:embed="rId6">
            <a:alphaModFix/>
          </a:blip>
          <a:srcRect b="0" l="0" r="0" t="0"/>
          <a:stretch/>
        </p:blipFill>
        <p:spPr>
          <a:xfrm rot="-8488100">
            <a:off x="5926988" y="191894"/>
            <a:ext cx="3657600" cy="1669196"/>
          </a:xfrm>
          <a:prstGeom prst="rect">
            <a:avLst/>
          </a:prstGeom>
          <a:noFill/>
          <a:ln>
            <a:noFill/>
          </a:ln>
        </p:spPr>
      </p:pic>
      <p:grpSp>
        <p:nvGrpSpPr>
          <p:cNvPr id="228" name="Google Shape;228;p21"/>
          <p:cNvGrpSpPr/>
          <p:nvPr/>
        </p:nvGrpSpPr>
        <p:grpSpPr>
          <a:xfrm>
            <a:off x="848675" y="2108822"/>
            <a:ext cx="12498669" cy="6626165"/>
            <a:chOff x="0" y="-2198269"/>
            <a:chExt cx="9035400" cy="6125130"/>
          </a:xfrm>
        </p:grpSpPr>
        <p:sp>
          <p:nvSpPr>
            <p:cNvPr id="229" name="Google Shape;229;p21"/>
            <p:cNvSpPr txBox="1"/>
            <p:nvPr/>
          </p:nvSpPr>
          <p:spPr>
            <a:xfrm>
              <a:off x="477445" y="-2198269"/>
              <a:ext cx="7123200" cy="853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5999">
                  <a:solidFill>
                    <a:srgbClr val="171616"/>
                  </a:solidFill>
                  <a:latin typeface="Nunito Light"/>
                  <a:ea typeface="Nunito Light"/>
                  <a:cs typeface="Nunito Light"/>
                  <a:sym typeface="Nunito Light"/>
                </a:rPr>
                <a:t>TRIPLE </a:t>
              </a:r>
              <a:r>
                <a:rPr lang="en-US" sz="5999">
                  <a:solidFill>
                    <a:srgbClr val="171616"/>
                  </a:solidFill>
                  <a:latin typeface="Nunito Light"/>
                  <a:ea typeface="Nunito Light"/>
                  <a:cs typeface="Nunito Light"/>
                  <a:sym typeface="Nunito Light"/>
                </a:rPr>
                <a:t>DES ENCRYPTION</a:t>
              </a:r>
              <a:endParaRPr/>
            </a:p>
          </p:txBody>
        </p:sp>
        <p:sp>
          <p:nvSpPr>
            <p:cNvPr id="230" name="Google Shape;230;p21"/>
            <p:cNvSpPr txBox="1"/>
            <p:nvPr/>
          </p:nvSpPr>
          <p:spPr>
            <a:xfrm>
              <a:off x="0" y="-127940"/>
              <a:ext cx="9035400" cy="4054800"/>
            </a:xfrm>
            <a:prstGeom prst="rect">
              <a:avLst/>
            </a:prstGeom>
            <a:noFill/>
            <a:ln>
              <a:noFill/>
            </a:ln>
          </p:spPr>
          <p:txBody>
            <a:bodyPr anchorCtr="0" anchor="t" bIns="0" lIns="0" spcFirstLastPara="1" rIns="0" wrap="square" tIns="0">
              <a:spAutoFit/>
            </a:bodyPr>
            <a:lstStyle/>
            <a:p>
              <a:pPr indent="-419036" lvl="0" marL="457200" marR="0" rtl="0" algn="l">
                <a:lnSpc>
                  <a:spcPct val="150000"/>
                </a:lnSpc>
                <a:spcBef>
                  <a:spcPts val="0"/>
                </a:spcBef>
                <a:spcAft>
                  <a:spcPts val="0"/>
                </a:spcAft>
                <a:buClr>
                  <a:srgbClr val="171616"/>
                </a:buClr>
                <a:buSzPts val="2999"/>
                <a:buFont typeface="Nunito Light"/>
                <a:buChar char="❖"/>
              </a:pPr>
              <a:r>
                <a:rPr lang="en-US" sz="2400">
                  <a:latin typeface="Nunito Light"/>
                  <a:ea typeface="Nunito Light"/>
                  <a:cs typeface="Nunito Light"/>
                  <a:sym typeface="Nunito Light"/>
                </a:rPr>
                <a:t>In cryptography, Triple DES, officially the Triple Data Encryption Algorithm, is a symmetric-key block cipher, which applies the DES cipher algorithm three times to each data block.</a:t>
              </a:r>
              <a:endParaRPr sz="2400">
                <a:latin typeface="Nunito Light"/>
                <a:ea typeface="Nunito Light"/>
                <a:cs typeface="Nunito Light"/>
                <a:sym typeface="Nunito Light"/>
              </a:endParaRPr>
            </a:p>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Block sizes: 64 bits   Key sizes: 168,112 or 56 bits (keying option 1,2,3 repectively).</a:t>
              </a:r>
              <a:endParaRPr sz="2400">
                <a:latin typeface="Nunito Light"/>
                <a:ea typeface="Nunito Light"/>
                <a:cs typeface="Nunito Light"/>
                <a:sym typeface="Nunito Light"/>
              </a:endParaRPr>
            </a:p>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Triple DES is an encryption </a:t>
              </a:r>
              <a:r>
                <a:rPr lang="en-US" sz="2400">
                  <a:latin typeface="Nunito Light"/>
                  <a:ea typeface="Nunito Light"/>
                  <a:cs typeface="Nunito Light"/>
                  <a:sym typeface="Nunito Light"/>
                </a:rPr>
                <a:t>technique</a:t>
              </a:r>
              <a:r>
                <a:rPr lang="en-US" sz="2400">
                  <a:latin typeface="Nunito Light"/>
                  <a:ea typeface="Nunito Light"/>
                  <a:cs typeface="Nunito Light"/>
                  <a:sym typeface="Nunito Light"/>
                </a:rPr>
                <a:t> which uses three </a:t>
              </a:r>
              <a:r>
                <a:rPr lang="en-US" sz="2400">
                  <a:latin typeface="Nunito Light"/>
                  <a:ea typeface="Nunito Light"/>
                  <a:cs typeface="Nunito Light"/>
                  <a:sym typeface="Nunito Light"/>
                </a:rPr>
                <a:t>instances</a:t>
              </a:r>
              <a:r>
                <a:rPr lang="en-US" sz="2400">
                  <a:latin typeface="Nunito Light"/>
                  <a:ea typeface="Nunito Light"/>
                  <a:cs typeface="Nunito Light"/>
                  <a:sym typeface="Nunito Light"/>
                </a:rPr>
                <a:t> of DES on same plain text.</a:t>
              </a:r>
              <a:endParaRPr sz="2400">
                <a:latin typeface="Nunito Light"/>
                <a:ea typeface="Nunito Light"/>
                <a:cs typeface="Nunito Light"/>
                <a:sym typeface="Nunito Light"/>
              </a:endParaRPr>
            </a:p>
            <a:p>
              <a:pPr indent="-381000" lvl="0" marL="457200" marR="0" rtl="0" algn="l">
                <a:lnSpc>
                  <a:spcPct val="150000"/>
                </a:lnSpc>
                <a:spcBef>
                  <a:spcPts val="0"/>
                </a:spcBef>
                <a:spcAft>
                  <a:spcPts val="0"/>
                </a:spcAft>
                <a:buSzPts val="2400"/>
                <a:buFont typeface="Nunito Light"/>
                <a:buChar char="❖"/>
              </a:pPr>
              <a:r>
                <a:rPr lang="en-US" sz="2400">
                  <a:latin typeface="Nunito Light"/>
                  <a:ea typeface="Nunito Light"/>
                  <a:cs typeface="Nunito Light"/>
                  <a:sym typeface="Nunito Light"/>
                </a:rPr>
                <a:t>It uses their different types of key choosing technique in first all used keys are different and in second two keys are same and one is different and in third all keys are same.</a:t>
              </a:r>
              <a:endParaRPr sz="2400">
                <a:latin typeface="Nunito Light"/>
                <a:ea typeface="Nunito Light"/>
                <a:cs typeface="Nunito Light"/>
                <a:sym typeface="Nunito 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